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5" autoAdjust="0"/>
    <p:restoredTop sz="94586" autoAdjust="0"/>
  </p:normalViewPr>
  <p:slideViewPr>
    <p:cSldViewPr>
      <p:cViewPr varScale="1">
        <p:scale>
          <a:sx n="89" d="100"/>
          <a:sy n="89" d="100"/>
        </p:scale>
        <p:origin x="-120"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9262BA-6ECA-4CC5-B19C-224A6F346AF8}" type="datetimeFigureOut">
              <a:rPr lang="en-US" smtClean="0"/>
              <a:pPr/>
              <a:t>7/22/2011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F68631-9708-4602-9F58-5A215806E97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MT:</a:t>
            </a:r>
            <a:r>
              <a:rPr lang="en-US" baseline="0" dirty="0" smtClean="0"/>
              <a:t> Distribute the power point after the participants have completed the Sort Activity on Slide 4. </a:t>
            </a:r>
          </a:p>
          <a:p>
            <a:endParaRPr lang="en-US" baseline="0" smtClean="0"/>
          </a:p>
          <a:p>
            <a:endParaRPr lang="en-US" dirty="0"/>
          </a:p>
        </p:txBody>
      </p:sp>
      <p:sp>
        <p:nvSpPr>
          <p:cNvPr id="4" name="Slide Number Placeholder 3"/>
          <p:cNvSpPr>
            <a:spLocks noGrp="1"/>
          </p:cNvSpPr>
          <p:nvPr>
            <p:ph type="sldNum" sz="quarter" idx="10"/>
          </p:nvPr>
        </p:nvSpPr>
        <p:spPr/>
        <p:txBody>
          <a:bodyPr/>
          <a:lstStyle/>
          <a:p>
            <a:fld id="{A581FA49-4864-4C7C-90A5-B12BF31E2ED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p:spPr>
        <p:txBody>
          <a:bodyPr/>
          <a:lstStyle/>
          <a:p>
            <a:pPr eaLnBrk="1" hangingPunct="1"/>
            <a:r>
              <a:rPr lang="en-US" b="1" smtClean="0">
                <a:ea typeface="ＭＳ Ｐゴシック" pitchFamily="34" charset="-128"/>
              </a:rPr>
              <a:t>Procedure: </a:t>
            </a:r>
          </a:p>
          <a:p>
            <a:pPr eaLnBrk="1" hangingPunct="1">
              <a:buFontTx/>
              <a:buChar char="•"/>
            </a:pPr>
            <a:r>
              <a:rPr lang="en-US" smtClean="0">
                <a:ea typeface="ＭＳ Ｐゴシック" pitchFamily="34" charset="-128"/>
              </a:rPr>
              <a:t>Point out that, based upon the scores in the last slide, only students in the </a:t>
            </a:r>
            <a:r>
              <a:rPr lang="en-US" i="1" smtClean="0">
                <a:ea typeface="ＭＳ Ｐゴシック" pitchFamily="34" charset="-128"/>
              </a:rPr>
              <a:t>top 25</a:t>
            </a:r>
            <a:r>
              <a:rPr lang="en-US" i="1" baseline="30000" smtClean="0">
                <a:ea typeface="ＭＳ Ｐゴシック" pitchFamily="34" charset="-128"/>
              </a:rPr>
              <a:t>th</a:t>
            </a:r>
            <a:r>
              <a:rPr lang="en-US" i="1" smtClean="0">
                <a:ea typeface="ＭＳ Ｐゴシック" pitchFamily="34" charset="-128"/>
              </a:rPr>
              <a:t> percentile </a:t>
            </a:r>
            <a:r>
              <a:rPr lang="en-US" smtClean="0">
                <a:ea typeface="ＭＳ Ｐゴシック" pitchFamily="34" charset="-128"/>
              </a:rPr>
              <a:t>in 11</a:t>
            </a:r>
            <a:r>
              <a:rPr lang="en-US" baseline="30000" smtClean="0">
                <a:ea typeface="ＭＳ Ｐゴシック" pitchFamily="34" charset="-128"/>
              </a:rPr>
              <a:t>th</a:t>
            </a:r>
            <a:r>
              <a:rPr lang="en-US" smtClean="0">
                <a:ea typeface="ＭＳ Ｐゴシック" pitchFamily="34" charset="-128"/>
              </a:rPr>
              <a:t> and 12</a:t>
            </a:r>
            <a:r>
              <a:rPr lang="en-US" baseline="30000" smtClean="0">
                <a:ea typeface="ＭＳ Ｐゴシック" pitchFamily="34" charset="-128"/>
              </a:rPr>
              <a:t>th</a:t>
            </a:r>
            <a:r>
              <a:rPr lang="en-US" smtClean="0">
                <a:ea typeface="ＭＳ Ｐゴシック" pitchFamily="34" charset="-128"/>
              </a:rPr>
              <a:t> grades are reading at levels that are at or above a Lexile of 1210.</a:t>
            </a:r>
          </a:p>
          <a:p>
            <a:pPr eaLnBrk="1" hangingPunct="1">
              <a:buFontTx/>
              <a:buChar char="•"/>
            </a:pPr>
            <a:r>
              <a:rPr lang="en-US" smtClean="0">
                <a:ea typeface="ＭＳ Ｐゴシック" pitchFamily="34" charset="-128"/>
              </a:rPr>
              <a:t>To bridge to next slide. Remind participants that Lexile scores are only one part of text complexity.  Say: “It is clear that text complexity matters.  So how does the Common Core determine text complexity?”  Do not entertain answers; proceed to the next slide. </a:t>
            </a:r>
          </a:p>
        </p:txBody>
      </p:sp>
      <p:sp>
        <p:nvSpPr>
          <p:cNvPr id="161796"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1797" name="Slide Number Placeholder 4"/>
          <p:cNvSpPr>
            <a:spLocks noGrp="1"/>
          </p:cNvSpPr>
          <p:nvPr>
            <p:ph type="sldNum" sz="quarter" idx="5"/>
          </p:nvPr>
        </p:nvSpPr>
        <p:spPr>
          <a:noFill/>
        </p:spPr>
        <p:txBody>
          <a:bodyPr/>
          <a:lstStyle/>
          <a:p>
            <a:fld id="{FFF21E8A-3566-4312-99F2-7376CD65AFB7}"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r>
              <a:rPr lang="en-US" dirty="0" smtClean="0">
                <a:ea typeface="ＭＳ Ｐゴシック" pitchFamily="34" charset="-128"/>
              </a:rPr>
              <a:t>(This slide, combined with the next 3 slides should take no more than 3 minutes)</a:t>
            </a:r>
          </a:p>
          <a:p>
            <a:pPr eaLnBrk="1" hangingPunct="1">
              <a:buFontTx/>
              <a:buChar char="•"/>
            </a:pPr>
            <a:r>
              <a:rPr lang="en-US" dirty="0" smtClean="0">
                <a:ea typeface="ＭＳ Ｐゴシック" pitchFamily="34" charset="-128"/>
              </a:rPr>
              <a:t>Introduce this series of 4 slides by telling participants that it is important to look at how the Common Core handles text complexity by addressing how and what students read.</a:t>
            </a:r>
          </a:p>
          <a:p>
            <a:pPr eaLnBrk="1" hangingPunct="1">
              <a:buFontTx/>
              <a:buChar char="•"/>
            </a:pPr>
            <a:r>
              <a:rPr lang="en-US" dirty="0" smtClean="0">
                <a:ea typeface="ＭＳ Ｐゴシック" pitchFamily="34" charset="-128"/>
              </a:rPr>
              <a:t>When reviewing the first bullet, point out the three parts of the three-part model.  The next three slides summarize each of these three parts.</a:t>
            </a:r>
          </a:p>
          <a:p>
            <a:pPr eaLnBrk="1" hangingPunct="1">
              <a:buFontTx/>
              <a:buChar char="•"/>
            </a:pPr>
            <a:r>
              <a:rPr lang="en-US" dirty="0" smtClean="0">
                <a:ea typeface="ＭＳ Ｐゴシック" pitchFamily="34" charset="-128"/>
              </a:rPr>
              <a:t>When reviewing the second and third bullets, point out that these are accomplished through the reading standards that participants reviewed in session 1.</a:t>
            </a:r>
          </a:p>
        </p:txBody>
      </p:sp>
      <p:sp>
        <p:nvSpPr>
          <p:cNvPr id="162820"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2821" name="Slide Number Placeholder 4"/>
          <p:cNvSpPr>
            <a:spLocks noGrp="1"/>
          </p:cNvSpPr>
          <p:nvPr>
            <p:ph type="sldNum" sz="quarter" idx="5"/>
          </p:nvPr>
        </p:nvSpPr>
        <p:spPr>
          <a:noFill/>
        </p:spPr>
        <p:txBody>
          <a:bodyPr/>
          <a:lstStyle/>
          <a:p>
            <a:fld id="{0B767AFE-9EFC-4231-8DE9-A50CB1E10B0A}"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endParaRPr lang="en-US" dirty="0" smtClean="0">
              <a:ea typeface="ＭＳ Ｐゴシック" pitchFamily="34" charset="-128"/>
            </a:endParaRPr>
          </a:p>
          <a:p>
            <a:pPr eaLnBrk="1" hangingPunct="1">
              <a:buFontTx/>
              <a:buChar char="•"/>
            </a:pPr>
            <a:r>
              <a:rPr lang="en-US" dirty="0" smtClean="0">
                <a:ea typeface="ＭＳ Ｐゴシック" pitchFamily="34" charset="-128"/>
              </a:rPr>
              <a:t>Review the information on this slide.</a:t>
            </a:r>
          </a:p>
        </p:txBody>
      </p:sp>
      <p:sp>
        <p:nvSpPr>
          <p:cNvPr id="163844"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3845" name="Slide Number Placeholder 4"/>
          <p:cNvSpPr>
            <a:spLocks noGrp="1"/>
          </p:cNvSpPr>
          <p:nvPr>
            <p:ph type="sldNum" sz="quarter" idx="5"/>
          </p:nvPr>
        </p:nvSpPr>
        <p:spPr>
          <a:noFill/>
        </p:spPr>
        <p:txBody>
          <a:bodyPr/>
          <a:lstStyle/>
          <a:p>
            <a:fld id="{06D76102-5B8A-4F39-98B7-D426F4C40B15}"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endParaRPr lang="en-US" dirty="0" smtClean="0">
              <a:ea typeface="ＭＳ Ｐゴシック" pitchFamily="34" charset="-128"/>
            </a:endParaRPr>
          </a:p>
          <a:p>
            <a:pPr eaLnBrk="1" hangingPunct="1">
              <a:buFontTx/>
              <a:buChar char="•"/>
            </a:pPr>
            <a:r>
              <a:rPr lang="en-US" dirty="0" smtClean="0">
                <a:ea typeface="ＭＳ Ｐゴシック" pitchFamily="34" charset="-128"/>
              </a:rPr>
              <a:t>Review the information on this slide.</a:t>
            </a:r>
          </a:p>
          <a:p>
            <a:pPr eaLnBrk="1" hangingPunct="1"/>
            <a:endParaRPr lang="en-US" dirty="0" smtClean="0">
              <a:ea typeface="ＭＳ Ｐゴシック" pitchFamily="34" charset="-128"/>
            </a:endParaRPr>
          </a:p>
        </p:txBody>
      </p:sp>
      <p:sp>
        <p:nvSpPr>
          <p:cNvPr id="164868"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4869" name="Slide Number Placeholder 4"/>
          <p:cNvSpPr>
            <a:spLocks noGrp="1"/>
          </p:cNvSpPr>
          <p:nvPr>
            <p:ph type="sldNum" sz="quarter" idx="5"/>
          </p:nvPr>
        </p:nvSpPr>
        <p:spPr>
          <a:noFill/>
        </p:spPr>
        <p:txBody>
          <a:bodyPr/>
          <a:lstStyle/>
          <a:p>
            <a:fld id="{833C01F6-34DD-423B-A8C3-E0E7455B5722}"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endParaRPr lang="en-US" dirty="0" smtClean="0">
              <a:ea typeface="ＭＳ Ｐゴシック" pitchFamily="34" charset="-128"/>
            </a:endParaRPr>
          </a:p>
          <a:p>
            <a:pPr eaLnBrk="1" hangingPunct="1">
              <a:buFontTx/>
              <a:buChar char="•"/>
            </a:pPr>
            <a:r>
              <a:rPr lang="en-US" dirty="0" smtClean="0">
                <a:ea typeface="ＭＳ Ｐゴシック" pitchFamily="34" charset="-128"/>
              </a:rPr>
              <a:t>Review the information on this slide.</a:t>
            </a:r>
          </a:p>
          <a:p>
            <a:pPr eaLnBrk="1" hangingPunct="1"/>
            <a:endParaRPr lang="en-US" dirty="0" smtClean="0">
              <a:ea typeface="ＭＳ Ｐゴシック" pitchFamily="34" charset="-128"/>
            </a:endParaRPr>
          </a:p>
          <a:p>
            <a:pPr eaLnBrk="1" hangingPunct="1"/>
            <a:endParaRPr lang="en-US" dirty="0" smtClean="0">
              <a:ea typeface="ＭＳ Ｐゴシック" pitchFamily="34" charset="-128"/>
            </a:endParaRPr>
          </a:p>
        </p:txBody>
      </p:sp>
      <p:sp>
        <p:nvSpPr>
          <p:cNvPr id="165892"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5893" name="Slide Number Placeholder 4"/>
          <p:cNvSpPr>
            <a:spLocks noGrp="1"/>
          </p:cNvSpPr>
          <p:nvPr>
            <p:ph type="sldNum" sz="quarter" idx="5"/>
          </p:nvPr>
        </p:nvSpPr>
        <p:spPr>
          <a:noFill/>
        </p:spPr>
        <p:txBody>
          <a:bodyPr/>
          <a:lstStyle/>
          <a:p>
            <a:fld id="{1A8F3BF3-5EA9-464D-BD29-4CF71AED816A}"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r>
              <a:rPr lang="en-US" dirty="0" smtClean="0">
                <a:ea typeface="ＭＳ Ｐゴシック" pitchFamily="34" charset="-128"/>
              </a:rPr>
              <a:t>(This slide, combined with the next 3 slides should take no more than 3 minutes)</a:t>
            </a:r>
          </a:p>
          <a:p>
            <a:pPr eaLnBrk="1" hangingPunct="1">
              <a:buFontTx/>
              <a:buChar char="•"/>
            </a:pPr>
            <a:r>
              <a:rPr lang="en-US" dirty="0" smtClean="0">
                <a:ea typeface="ＭＳ Ｐゴシック" pitchFamily="34" charset="-128"/>
              </a:rPr>
              <a:t>It is important for participants to understand that in determining text complexity, other factors (besides </a:t>
            </a:r>
            <a:r>
              <a:rPr lang="en-US" dirty="0" err="1" smtClean="0">
                <a:ea typeface="ＭＳ Ｐゴシック" pitchFamily="34" charset="-128"/>
              </a:rPr>
              <a:t>lexile</a:t>
            </a:r>
            <a:r>
              <a:rPr lang="en-US" dirty="0" smtClean="0">
                <a:ea typeface="ＭＳ Ｐゴシック" pitchFamily="34" charset="-128"/>
              </a:rPr>
              <a:t> scores) must be examined.  </a:t>
            </a:r>
            <a:r>
              <a:rPr lang="en-US" dirty="0" err="1" smtClean="0">
                <a:ea typeface="ＭＳ Ｐゴシック" pitchFamily="34" charset="-128"/>
              </a:rPr>
              <a:t>Lexile</a:t>
            </a:r>
            <a:r>
              <a:rPr lang="en-US" dirty="0" smtClean="0">
                <a:ea typeface="ＭＳ Ｐゴシック" pitchFamily="34" charset="-128"/>
              </a:rPr>
              <a:t> scores are only one piece of text complexity.  The importance at looking at other factors is demonstrated in the next 3 slides. </a:t>
            </a:r>
          </a:p>
          <a:p>
            <a:pPr eaLnBrk="1" hangingPunct="1"/>
            <a:endParaRPr lang="en-US" dirty="0" smtClean="0">
              <a:ea typeface="ＭＳ Ｐゴシック" pitchFamily="34" charset="-128"/>
            </a:endParaRPr>
          </a:p>
          <a:p>
            <a:pPr eaLnBrk="1" hangingPunct="1"/>
            <a:endParaRPr lang="en-US" b="1" dirty="0" smtClean="0">
              <a:ea typeface="ＭＳ Ｐゴシック" pitchFamily="34" charset="-128"/>
            </a:endParaRPr>
          </a:p>
        </p:txBody>
      </p:sp>
      <p:sp>
        <p:nvSpPr>
          <p:cNvPr id="166916"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6917" name="Slide Number Placeholder 4"/>
          <p:cNvSpPr>
            <a:spLocks noGrp="1"/>
          </p:cNvSpPr>
          <p:nvPr>
            <p:ph type="sldNum" sz="quarter" idx="5"/>
          </p:nvPr>
        </p:nvSpPr>
        <p:spPr>
          <a:noFill/>
        </p:spPr>
        <p:txBody>
          <a:bodyPr/>
          <a:lstStyle/>
          <a:p>
            <a:fld id="{37E379F2-9934-4975-B930-55C24CCBBB5D}"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endParaRPr lang="en-US" dirty="0" smtClean="0">
              <a:ea typeface="ＭＳ Ｐゴシック" pitchFamily="34" charset="-128"/>
            </a:endParaRPr>
          </a:p>
          <a:p>
            <a:pPr eaLnBrk="1" hangingPunct="1">
              <a:buFontTx/>
              <a:buChar char="•"/>
            </a:pPr>
            <a:r>
              <a:rPr lang="en-US" dirty="0" smtClean="0">
                <a:ea typeface="ＭＳ Ｐゴシック" pitchFamily="34" charset="-128"/>
              </a:rPr>
              <a:t>This is an introductory slide and should be projected briefly.  At the end of this series of slides, participants should understand the importance of looking at other factors besides </a:t>
            </a:r>
            <a:r>
              <a:rPr lang="en-US" dirty="0" err="1" smtClean="0">
                <a:ea typeface="ＭＳ Ｐゴシック" pitchFamily="34" charset="-128"/>
              </a:rPr>
              <a:t>Lexile</a:t>
            </a:r>
            <a:r>
              <a:rPr lang="en-US" dirty="0" smtClean="0">
                <a:ea typeface="ＭＳ Ｐゴシック" pitchFamily="34" charset="-128"/>
              </a:rPr>
              <a:t> when determining text complexity.</a:t>
            </a:r>
          </a:p>
          <a:p>
            <a:pPr eaLnBrk="1" hangingPunct="1"/>
            <a:endParaRPr lang="en-US" b="1" dirty="0" smtClean="0">
              <a:ea typeface="ＭＳ Ｐゴシック" pitchFamily="34" charset="-128"/>
            </a:endParaRPr>
          </a:p>
        </p:txBody>
      </p:sp>
      <p:sp>
        <p:nvSpPr>
          <p:cNvPr id="167940" name="Footer Placeholder 3"/>
          <p:cNvSpPr>
            <a:spLocks noGrp="1"/>
          </p:cNvSpPr>
          <p:nvPr>
            <p:ph type="ftr" sz="quarter" idx="4"/>
          </p:nvPr>
        </p:nvSpPr>
        <p:spPr>
          <a:noFill/>
        </p:spPr>
        <p:txBody>
          <a:bodyPr/>
          <a:lstStyle/>
          <a:p>
            <a:r>
              <a:rPr lang="en-US" smtClean="0">
                <a:ea typeface="ＭＳ Ｐゴシック" pitchFamily="34" charset="-128"/>
              </a:rPr>
              <a:t>R/ELA: MSDE</a:t>
            </a:r>
          </a:p>
        </p:txBody>
      </p:sp>
      <p:sp>
        <p:nvSpPr>
          <p:cNvPr id="167941" name="Slide Number Placeholder 4"/>
          <p:cNvSpPr>
            <a:spLocks noGrp="1"/>
          </p:cNvSpPr>
          <p:nvPr>
            <p:ph type="sldNum" sz="quarter" idx="5"/>
          </p:nvPr>
        </p:nvSpPr>
        <p:spPr>
          <a:noFill/>
        </p:spPr>
        <p:txBody>
          <a:bodyPr/>
          <a:lstStyle/>
          <a:p>
            <a:fld id="{12281B18-2E28-4543-98FE-9DCD8B5EBE59}" type="slidenum">
              <a:rPr lang="en-US"/>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endParaRPr lang="en-US" dirty="0" smtClean="0">
              <a:ea typeface="ＭＳ Ｐゴシック" pitchFamily="34" charset="-128"/>
            </a:endParaRPr>
          </a:p>
          <a:p>
            <a:pPr eaLnBrk="1" hangingPunct="1">
              <a:buFontTx/>
              <a:buChar char="•"/>
            </a:pPr>
            <a:r>
              <a:rPr lang="en-US" dirty="0" smtClean="0">
                <a:ea typeface="ＭＳ Ｐゴシック" pitchFamily="34" charset="-128"/>
              </a:rPr>
              <a:t>Give participants a few seconds to read this slide silently.  If you think that participants in the back of the room may not be able to see it clearly, you may read the book titles and </a:t>
            </a:r>
            <a:r>
              <a:rPr lang="en-US" dirty="0" err="1" smtClean="0">
                <a:ea typeface="ＭＳ Ｐゴシック" pitchFamily="34" charset="-128"/>
              </a:rPr>
              <a:t>Lexile</a:t>
            </a:r>
            <a:r>
              <a:rPr lang="en-US" dirty="0" smtClean="0">
                <a:ea typeface="ＭＳ Ｐゴシック" pitchFamily="34" charset="-128"/>
              </a:rPr>
              <a:t> scores aloud.  Move quickly to the next slide without comment.</a:t>
            </a:r>
          </a:p>
          <a:p>
            <a:pPr eaLnBrk="1" hangingPunct="1"/>
            <a:endParaRPr lang="en-US" dirty="0" smtClean="0">
              <a:ea typeface="ＭＳ Ｐゴシック" pitchFamily="34" charset="-128"/>
            </a:endParaRPr>
          </a:p>
          <a:p>
            <a:pPr eaLnBrk="1" hangingPunct="1"/>
            <a:endParaRPr lang="en-US" b="1" dirty="0" smtClean="0">
              <a:ea typeface="ＭＳ Ｐゴシック" pitchFamily="34" charset="-128"/>
            </a:endParaRPr>
          </a:p>
        </p:txBody>
      </p:sp>
      <p:sp>
        <p:nvSpPr>
          <p:cNvPr id="168964"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8965" name="Slide Number Placeholder 4"/>
          <p:cNvSpPr>
            <a:spLocks noGrp="1"/>
          </p:cNvSpPr>
          <p:nvPr>
            <p:ph type="sldNum" sz="quarter" idx="5"/>
          </p:nvPr>
        </p:nvSpPr>
        <p:spPr>
          <a:noFill/>
        </p:spPr>
        <p:txBody>
          <a:bodyPr/>
          <a:lstStyle/>
          <a:p>
            <a:fld id="{7E21E48C-7EE6-49BD-8EFF-CC31BCFF14E8}" type="slidenum">
              <a:rPr lang="en-US"/>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endParaRPr lang="en-US" dirty="0" smtClean="0">
              <a:ea typeface="ＭＳ Ｐゴシック" pitchFamily="34" charset="-128"/>
            </a:endParaRPr>
          </a:p>
          <a:p>
            <a:pPr eaLnBrk="1" hangingPunct="1">
              <a:buFontTx/>
              <a:buChar char="•"/>
            </a:pPr>
            <a:r>
              <a:rPr lang="en-US" dirty="0" smtClean="0">
                <a:ea typeface="ＭＳ Ｐゴシック" pitchFamily="34" charset="-128"/>
              </a:rPr>
              <a:t>Again, give participants a few seconds to read this slide silently. Be sure to point out the recommended ages listed at the bottom of the slide.</a:t>
            </a:r>
          </a:p>
          <a:p>
            <a:pPr eaLnBrk="1" hangingPunct="1">
              <a:buFontTx/>
              <a:buChar char="•"/>
            </a:pPr>
            <a:r>
              <a:rPr lang="en-US" dirty="0" smtClean="0">
                <a:ea typeface="ＭＳ Ｐゴシック" pitchFamily="34" charset="-128"/>
              </a:rPr>
              <a:t>Obviously, you would not choose to have elementary students read </a:t>
            </a:r>
            <a:r>
              <a:rPr lang="en-US" i="1" dirty="0" smtClean="0">
                <a:ea typeface="ＭＳ Ｐゴシック" pitchFamily="34" charset="-128"/>
              </a:rPr>
              <a:t>Jurassic Park, </a:t>
            </a:r>
            <a:r>
              <a:rPr lang="en-US" dirty="0" smtClean="0">
                <a:ea typeface="ＭＳ Ｐゴシック" pitchFamily="34" charset="-128"/>
              </a:rPr>
              <a:t>although the </a:t>
            </a:r>
            <a:r>
              <a:rPr lang="en-US" dirty="0" err="1" smtClean="0">
                <a:ea typeface="ＭＳ Ｐゴシック" pitchFamily="34" charset="-128"/>
              </a:rPr>
              <a:t>Lexile</a:t>
            </a:r>
            <a:r>
              <a:rPr lang="en-US" dirty="0" smtClean="0">
                <a:ea typeface="ＭＳ Ｐゴシック" pitchFamily="34" charset="-128"/>
              </a:rPr>
              <a:t> score is similar and even a little lower than these children’s books.  What is the </a:t>
            </a:r>
            <a:r>
              <a:rPr lang="en-US" dirty="0" err="1" smtClean="0">
                <a:ea typeface="ＭＳ Ｐゴシック" pitchFamily="34" charset="-128"/>
              </a:rPr>
              <a:t>differrence</a:t>
            </a:r>
            <a:r>
              <a:rPr lang="en-US" dirty="0" smtClean="0">
                <a:ea typeface="ＭＳ Ｐゴシック" pitchFamily="34" charset="-128"/>
              </a:rPr>
              <a:t>?  Text complexity!  </a:t>
            </a:r>
          </a:p>
          <a:p>
            <a:pPr eaLnBrk="1" hangingPunct="1">
              <a:buFontTx/>
              <a:buChar char="•"/>
            </a:pPr>
            <a:r>
              <a:rPr lang="en-US" dirty="0" smtClean="0">
                <a:ea typeface="ＭＳ Ｐゴシック" pitchFamily="34" charset="-128"/>
              </a:rPr>
              <a:t>Now that it’s clear that text complexity is important, how can you measure text complexity?</a:t>
            </a:r>
          </a:p>
        </p:txBody>
      </p:sp>
      <p:sp>
        <p:nvSpPr>
          <p:cNvPr id="169988"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9989" name="Slide Number Placeholder 4"/>
          <p:cNvSpPr>
            <a:spLocks noGrp="1"/>
          </p:cNvSpPr>
          <p:nvPr>
            <p:ph type="sldNum" sz="quarter" idx="5"/>
          </p:nvPr>
        </p:nvSpPr>
        <p:spPr>
          <a:noFill/>
        </p:spPr>
        <p:txBody>
          <a:bodyPr/>
          <a:lstStyle/>
          <a:p>
            <a:fld id="{689557AD-3E89-437C-99AD-2B215B8F2DC2}" type="slidenum">
              <a:rPr lang="en-US"/>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endParaRPr lang="en-US" dirty="0" smtClean="0">
              <a:ea typeface="ＭＳ Ｐゴシック" pitchFamily="34" charset="-128"/>
            </a:endParaRPr>
          </a:p>
          <a:p>
            <a:pPr eaLnBrk="1" hangingPunct="1">
              <a:buFontTx/>
              <a:buChar char="•"/>
            </a:pPr>
            <a:r>
              <a:rPr lang="en-US" dirty="0" smtClean="0">
                <a:ea typeface="ＭＳ Ｐゴシック" pitchFamily="34" charset="-128"/>
              </a:rPr>
              <a:t>This slide and the next slide call attention to the fact that the lists of texts should not be considered comprehensive lists.</a:t>
            </a:r>
          </a:p>
          <a:p>
            <a:pPr eaLnBrk="1" hangingPunct="1">
              <a:buFontTx/>
              <a:buChar char="•"/>
            </a:pPr>
            <a:r>
              <a:rPr lang="en-US" i="1" dirty="0" smtClean="0">
                <a:ea typeface="ＭＳ Ｐゴシック" pitchFamily="34" charset="-128"/>
              </a:rPr>
              <a:t>Do not spend time discussing the lists themselves</a:t>
            </a:r>
            <a:r>
              <a:rPr lang="en-US" dirty="0" smtClean="0">
                <a:ea typeface="ＭＳ Ｐゴシック" pitchFamily="34" charset="-128"/>
              </a:rPr>
              <a:t>, but you if you wish you may allow them a minute to glance at the pages.  They are in the CCSS on pages 32 and 58, as well as </a:t>
            </a:r>
            <a:r>
              <a:rPr lang="en-US" u="sng" dirty="0" smtClean="0">
                <a:ea typeface="ＭＳ Ｐゴシック" pitchFamily="34" charset="-128"/>
              </a:rPr>
              <a:t>longer lists </a:t>
            </a:r>
            <a:r>
              <a:rPr lang="en-US" dirty="0" smtClean="0">
                <a:ea typeface="ＭＳ Ｐゴシック" pitchFamily="34" charset="-128"/>
              </a:rPr>
              <a:t>in Appendix B. </a:t>
            </a:r>
            <a:r>
              <a:rPr lang="en-US" i="1" dirty="0" smtClean="0">
                <a:ea typeface="ＭＳ Ｐゴシック" pitchFamily="34" charset="-128"/>
              </a:rPr>
              <a:t>Remember time is tight!</a:t>
            </a:r>
          </a:p>
        </p:txBody>
      </p:sp>
      <p:sp>
        <p:nvSpPr>
          <p:cNvPr id="171012"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71013" name="Slide Number Placeholder 4"/>
          <p:cNvSpPr>
            <a:spLocks noGrp="1"/>
          </p:cNvSpPr>
          <p:nvPr>
            <p:ph type="sldNum" sz="quarter" idx="5"/>
          </p:nvPr>
        </p:nvSpPr>
        <p:spPr>
          <a:noFill/>
        </p:spPr>
        <p:txBody>
          <a:bodyPr/>
          <a:lstStyle/>
          <a:p>
            <a:fld id="{78E43AAF-B58D-4CC2-9C0C-F9F40B884F23}" type="slidenum">
              <a:rPr lang="en-US"/>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smtClean="0">
                <a:solidFill>
                  <a:schemeClr val="tx1"/>
                </a:solidFill>
                <a:latin typeface="+mn-lt"/>
                <a:ea typeface="+mn-ea"/>
                <a:cs typeface="+mn-cs"/>
              </a:rPr>
              <a:t>The</a:t>
            </a:r>
            <a:r>
              <a:rPr lang="en-US" sz="1200" b="0" i="1" kern="1200" baseline="0" dirty="0" smtClean="0">
                <a:solidFill>
                  <a:schemeClr val="tx1"/>
                </a:solidFill>
                <a:latin typeface="+mn-lt"/>
                <a:ea typeface="+mn-ea"/>
                <a:cs typeface="+mn-cs"/>
              </a:rPr>
              <a:t> power point was adapted from the Educator Effectiveness Academy. It may be necessary to refer  to the original power point for clarification.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kern="1200" baseline="0" dirty="0" smtClean="0">
              <a:solidFill>
                <a:schemeClr val="tx1"/>
              </a:solidFill>
              <a:latin typeface="+mn-lt"/>
              <a:ea typeface="+mn-ea"/>
              <a:cs typeface="+mn-cs"/>
            </a:endParaRPr>
          </a:p>
          <a:p>
            <a:pPr lvl="0"/>
            <a:r>
              <a:rPr lang="en-US" sz="1200" b="1" kern="1200" dirty="0" smtClean="0">
                <a:solidFill>
                  <a:schemeClr val="tx1"/>
                </a:solidFill>
                <a:latin typeface="+mn-lt"/>
                <a:ea typeface="+mn-ea"/>
                <a:cs typeface="+mn-cs"/>
              </a:rPr>
              <a:t>ESS, Day 3, Session 2</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MT will discuss how Standard 10 requires all students to read and comprehend complex literary and informational text independently and proficiently. The complexity of text will increase throughout the year. The MT will share the following information regarding text complexity.</a:t>
            </a:r>
          </a:p>
          <a:p>
            <a:pPr lvl="0"/>
            <a:r>
              <a:rPr lang="en-US" sz="1200" kern="1200" dirty="0" smtClean="0">
                <a:solidFill>
                  <a:schemeClr val="tx1"/>
                </a:solidFill>
                <a:latin typeface="+mn-lt"/>
                <a:ea typeface="+mn-ea"/>
                <a:cs typeface="+mn-cs"/>
              </a:rPr>
              <a:t>Data regarding the importance of text complexity </a:t>
            </a:r>
          </a:p>
          <a:p>
            <a:pPr lvl="0"/>
            <a:r>
              <a:rPr lang="en-US" sz="1200" kern="1200" dirty="0" smtClean="0">
                <a:solidFill>
                  <a:schemeClr val="tx1"/>
                </a:solidFill>
                <a:latin typeface="+mn-lt"/>
                <a:ea typeface="+mn-ea"/>
                <a:cs typeface="+mn-cs"/>
              </a:rPr>
              <a:t>Realigned </a:t>
            </a:r>
            <a:r>
              <a:rPr lang="en-US" sz="1200" kern="1200" dirty="0" err="1" smtClean="0">
                <a:solidFill>
                  <a:schemeClr val="tx1"/>
                </a:solidFill>
                <a:latin typeface="+mn-lt"/>
                <a:ea typeface="+mn-ea"/>
                <a:cs typeface="+mn-cs"/>
              </a:rPr>
              <a:t>Lexile</a:t>
            </a:r>
            <a:r>
              <a:rPr lang="en-US" sz="1200" kern="1200" dirty="0" smtClean="0">
                <a:solidFill>
                  <a:schemeClr val="tx1"/>
                </a:solidFill>
                <a:latin typeface="+mn-lt"/>
                <a:ea typeface="+mn-ea"/>
                <a:cs typeface="+mn-cs"/>
              </a:rPr>
              <a:t> reading levels</a:t>
            </a:r>
          </a:p>
          <a:p>
            <a:pPr lvl="0"/>
            <a:r>
              <a:rPr lang="en-US" sz="1200" kern="1200" dirty="0" smtClean="0">
                <a:solidFill>
                  <a:schemeClr val="tx1"/>
                </a:solidFill>
                <a:latin typeface="+mn-lt"/>
                <a:ea typeface="+mn-ea"/>
                <a:cs typeface="+mn-cs"/>
              </a:rPr>
              <a:t>Why text complexity matters</a:t>
            </a:r>
          </a:p>
          <a:p>
            <a:pPr lvl="0"/>
            <a:r>
              <a:rPr lang="en-US" sz="1200" kern="1200" dirty="0" smtClean="0">
                <a:solidFill>
                  <a:schemeClr val="tx1"/>
                </a:solidFill>
                <a:latin typeface="+mn-lt"/>
                <a:ea typeface="+mn-ea"/>
                <a:cs typeface="+mn-cs"/>
              </a:rPr>
              <a:t>The MT will explain the Three Part Model for Text Complexity.</a:t>
            </a:r>
          </a:p>
          <a:p>
            <a:pPr lvl="0"/>
            <a:r>
              <a:rPr lang="en-US" sz="1200" kern="1200" dirty="0" smtClean="0">
                <a:solidFill>
                  <a:schemeClr val="tx1"/>
                </a:solidFill>
                <a:latin typeface="+mn-lt"/>
                <a:ea typeface="+mn-ea"/>
                <a:cs typeface="+mn-cs"/>
              </a:rPr>
              <a:t>Participants will examine sample texts for text complexity.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You may need to revise</a:t>
            </a:r>
            <a:r>
              <a:rPr lang="en-US" sz="1200" kern="1200" baseline="0" dirty="0" smtClean="0">
                <a:solidFill>
                  <a:schemeClr val="tx1"/>
                </a:solidFill>
                <a:latin typeface="+mn-lt"/>
                <a:ea typeface="+mn-ea"/>
                <a:cs typeface="+mn-cs"/>
              </a:rPr>
              <a:t> the power point to meet the needs of your teachers.</a:t>
            </a: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2F68631-9708-4602-9F58-5A215806E97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p>
          <a:p>
            <a:pPr marL="0" lvl="1"/>
            <a:r>
              <a:rPr lang="en-US" dirty="0" smtClean="0">
                <a:ea typeface="ＭＳ Ｐゴシック" pitchFamily="34" charset="-128"/>
              </a:rPr>
              <a:t>This is a quote from the CCSS, reinforcing the information in the previous slide.  Emphasize the parts in yellow.  The Common Core states that these texts “are not meant to show individual titles.”  They are “representative” of the types of text that should be used. </a:t>
            </a:r>
          </a:p>
        </p:txBody>
      </p:sp>
      <p:sp>
        <p:nvSpPr>
          <p:cNvPr id="172036"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72037" name="Slide Number Placeholder 4"/>
          <p:cNvSpPr>
            <a:spLocks noGrp="1"/>
          </p:cNvSpPr>
          <p:nvPr>
            <p:ph type="sldNum" sz="quarter" idx="5"/>
          </p:nvPr>
        </p:nvSpPr>
        <p:spPr>
          <a:noFill/>
        </p:spPr>
        <p:txBody>
          <a:bodyPr/>
          <a:lstStyle/>
          <a:p>
            <a:fld id="{0F4FA262-B713-432E-BA29-1D038FBEFB4E}" type="slidenum">
              <a:rPr lang="en-US"/>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p:spPr>
        <p:txBody>
          <a:bodyPr/>
          <a:lstStyle/>
          <a:p>
            <a:pPr eaLnBrk="1" hangingPunct="1"/>
            <a:r>
              <a:rPr lang="en-US" b="1" smtClean="0">
                <a:ea typeface="ＭＳ Ｐゴシック" pitchFamily="34" charset="-128"/>
              </a:rPr>
              <a:t>This slide is very important. Teachers who need additional help or information on the reading levels, should consult a reading specialist or reading teacher in their school or district.</a:t>
            </a:r>
          </a:p>
          <a:p>
            <a:pPr eaLnBrk="1" hangingPunct="1"/>
            <a:endParaRPr lang="en-US" b="1" smtClean="0">
              <a:ea typeface="ＭＳ Ｐゴシック" pitchFamily="34" charset="-128"/>
            </a:endParaRPr>
          </a:p>
          <a:p>
            <a:pPr eaLnBrk="1" hangingPunct="1"/>
            <a:r>
              <a:rPr lang="en-US" b="1" smtClean="0">
                <a:ea typeface="ＭＳ Ｐゴシック" pitchFamily="34" charset="-128"/>
              </a:rPr>
              <a:t>Procedure:</a:t>
            </a:r>
          </a:p>
          <a:p>
            <a:pPr eaLnBrk="1" hangingPunct="1"/>
            <a:r>
              <a:rPr lang="en-US" b="1" smtClean="0">
                <a:ea typeface="ＭＳ Ｐゴシック" pitchFamily="34" charset="-128"/>
              </a:rPr>
              <a:t>Share this slide and the background information below regarding the reading levels.</a:t>
            </a:r>
          </a:p>
          <a:p>
            <a:pPr eaLnBrk="1" hangingPunct="1"/>
            <a:r>
              <a:rPr lang="en-US" i="1" smtClean="0">
                <a:ea typeface="ＭＳ Ｐゴシック" pitchFamily="34" charset="-128"/>
              </a:rPr>
              <a:t>Independent Reading Level:  </a:t>
            </a:r>
            <a:r>
              <a:rPr lang="en-US" smtClean="0">
                <a:ea typeface="ＭＳ Ｐゴシック" pitchFamily="34" charset="-128"/>
              </a:rPr>
              <a:t>Relatively easy text for the reader, with no more than approximately 1 in 20 words difficult for the Reader. At this level the child reads orally in a natural tone, free from tension. His silent reading will be faster than his oral reading.</a:t>
            </a:r>
          </a:p>
          <a:p>
            <a:pPr eaLnBrk="1" hangingPunct="1"/>
            <a:r>
              <a:rPr lang="en-US" i="1" smtClean="0">
                <a:ea typeface="ＭＳ Ｐゴシック" pitchFamily="34" charset="-128"/>
              </a:rPr>
              <a:t>Instructional Reading Level</a:t>
            </a:r>
            <a:r>
              <a:rPr lang="en-US" smtClean="0">
                <a:ea typeface="ＭＳ Ｐゴシック" pitchFamily="34" charset="-128"/>
              </a:rPr>
              <a:t>:  Challenging but manageable text for the reader, with no more than approximately 1 in 10 words difficult for the Reader. He reads with teacher help and guidance. This is the "stretch" level. With the right materials and purposeful reading, he makes maximum progress.</a:t>
            </a:r>
          </a:p>
          <a:p>
            <a:pPr eaLnBrk="1" hangingPunct="1"/>
            <a:r>
              <a:rPr lang="en-US" i="1" smtClean="0">
                <a:ea typeface="ＭＳ Ｐゴシック" pitchFamily="34" charset="-128"/>
              </a:rPr>
              <a:t>Frustration Reading Level:  </a:t>
            </a:r>
            <a:r>
              <a:rPr lang="en-US" smtClean="0">
                <a:ea typeface="ＭＳ Ｐゴシック" pitchFamily="34" charset="-128"/>
              </a:rPr>
              <a:t>Difficult text for the reader, with more than 1 in 10 words difficult for the reader. The frustration level is marked by the book in which the child obviously struggles to read. Errors are numerous. The child reads without a natural rhythm and in an unnatural voice. No child should be asked to read at his frustration level, but the teacher needs to know that this level does exist for him.</a:t>
            </a:r>
          </a:p>
          <a:p>
            <a:pPr eaLnBrk="1" hangingPunct="1"/>
            <a:endParaRPr lang="en-US" smtClean="0">
              <a:ea typeface="ＭＳ Ｐゴシック" pitchFamily="34" charset="-128"/>
            </a:endParaRPr>
          </a:p>
        </p:txBody>
      </p:sp>
      <p:sp>
        <p:nvSpPr>
          <p:cNvPr id="173060"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73061" name="Slide Number Placeholder 4"/>
          <p:cNvSpPr>
            <a:spLocks noGrp="1"/>
          </p:cNvSpPr>
          <p:nvPr>
            <p:ph type="sldNum" sz="quarter" idx="5"/>
          </p:nvPr>
        </p:nvSpPr>
        <p:spPr>
          <a:noFill/>
        </p:spPr>
        <p:txBody>
          <a:bodyPr/>
          <a:lstStyle/>
          <a:p>
            <a:fld id="{DA9DA542-81FD-4A98-8687-05EEC2F94C23}" type="slidenum">
              <a:rPr lang="en-US"/>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endParaRPr lang="en-US" dirty="0" smtClean="0">
              <a:ea typeface="ＭＳ Ｐゴシック" pitchFamily="34" charset="-128"/>
            </a:endParaRPr>
          </a:p>
          <a:p>
            <a:pPr eaLnBrk="1" hangingPunct="1">
              <a:buFontTx/>
              <a:buChar char="•"/>
            </a:pPr>
            <a:r>
              <a:rPr lang="en-US" dirty="0" smtClean="0">
                <a:ea typeface="ＭＳ Ｐゴシック" pitchFamily="34" charset="-128"/>
              </a:rPr>
              <a:t>Call participants attention to the types of texts that are used in the CCSS.  Point out that informational text and literary non-fiction can have a narrative or an expository structure.</a:t>
            </a:r>
          </a:p>
          <a:p>
            <a:pPr eaLnBrk="1" hangingPunct="1">
              <a:buFontTx/>
              <a:buChar char="•"/>
            </a:pPr>
            <a:r>
              <a:rPr lang="en-US" b="1" i="1" dirty="0" smtClean="0">
                <a:ea typeface="ＭＳ Ｐゴシック" pitchFamily="34" charset="-128"/>
              </a:rPr>
              <a:t>Very Important:  </a:t>
            </a:r>
            <a:r>
              <a:rPr lang="en-US" dirty="0" smtClean="0">
                <a:ea typeface="ＭＳ Ｐゴシック" pitchFamily="34" charset="-128"/>
              </a:rPr>
              <a:t>For literary non-fiction, point out that “literary” comes first.  Secondary teachers of ELA should teach literary non-fiction for its literary merit; for example, focusing on style and language.  Teachers of social studies and science should teach for historical or scientific significance or merit.  </a:t>
            </a:r>
            <a:r>
              <a:rPr lang="en-US" b="1" i="1" dirty="0" smtClean="0">
                <a:ea typeface="ＭＳ Ｐゴシック" pitchFamily="34" charset="-128"/>
              </a:rPr>
              <a:t>Secondary English  language arts teachers should not be teaching informational text that is without literary merit.  </a:t>
            </a:r>
          </a:p>
          <a:p>
            <a:pPr eaLnBrk="1" hangingPunct="1">
              <a:buFontTx/>
              <a:buChar char="•"/>
            </a:pPr>
            <a:r>
              <a:rPr lang="en-US" dirty="0" smtClean="0">
                <a:ea typeface="ＭＳ Ｐゴシック" pitchFamily="34" charset="-128"/>
              </a:rPr>
              <a:t>An example that can be shared:  In both social studies and ELA, students may read “The Gettysburg Address,”  or ML King’s “I Have a Dream,” or George Bush’s speech after 9-11, or </a:t>
            </a:r>
            <a:r>
              <a:rPr lang="en-US" dirty="0" err="1" smtClean="0">
                <a:ea typeface="ＭＳ Ｐゴシック" pitchFamily="34" charset="-128"/>
              </a:rPr>
              <a:t>Barack</a:t>
            </a:r>
            <a:r>
              <a:rPr lang="en-US" dirty="0" smtClean="0">
                <a:ea typeface="ＭＳ Ｐゴシック" pitchFamily="34" charset="-128"/>
              </a:rPr>
              <a:t> </a:t>
            </a:r>
            <a:r>
              <a:rPr lang="en-US" dirty="0" err="1" smtClean="0">
                <a:ea typeface="ＭＳ Ｐゴシック" pitchFamily="34" charset="-128"/>
              </a:rPr>
              <a:t>Obama’s</a:t>
            </a:r>
            <a:r>
              <a:rPr lang="en-US" dirty="0" smtClean="0">
                <a:ea typeface="ＭＳ Ｐゴシック" pitchFamily="34" charset="-128"/>
              </a:rPr>
              <a:t> speech after the death of Osama Bin </a:t>
            </a:r>
            <a:r>
              <a:rPr lang="en-US" dirty="0" err="1" smtClean="0">
                <a:ea typeface="ＭＳ Ｐゴシック" pitchFamily="34" charset="-128"/>
              </a:rPr>
              <a:t>Ladin</a:t>
            </a:r>
            <a:r>
              <a:rPr lang="en-US" dirty="0" smtClean="0">
                <a:ea typeface="ＭＳ Ｐゴシック" pitchFamily="34" charset="-128"/>
              </a:rPr>
              <a:t>.  However the ELA teacher will examine the author’s craft and the social studies teacher will examine it’s significance to an historical time.</a:t>
            </a:r>
          </a:p>
          <a:p>
            <a:pPr eaLnBrk="1" hangingPunct="1">
              <a:buFontTx/>
              <a:buChar char="•"/>
            </a:pPr>
            <a:r>
              <a:rPr lang="en-US" b="1" i="1" dirty="0" smtClean="0">
                <a:ea typeface="ＭＳ Ｐゴシック" pitchFamily="34" charset="-128"/>
              </a:rPr>
              <a:t>Elementary teachers  </a:t>
            </a:r>
            <a:r>
              <a:rPr lang="en-US" dirty="0" smtClean="0">
                <a:ea typeface="ＭＳ Ｐゴシック" pitchFamily="34" charset="-128"/>
              </a:rPr>
              <a:t>need to be aware that since the literacy standards are separate standards in secondary only, they must teach both the informational text and the literary non-fiction;  the CCSS integrates the literacy standards on the elementary level because elementary teachers are generalists—teaching all subjects.  For schools/districts  where the upper elementary grades are departmentalized, the teaching of informational text/literary non-fiction may be more similar to the way it is taught in secondary schools.</a:t>
            </a:r>
          </a:p>
        </p:txBody>
      </p:sp>
      <p:sp>
        <p:nvSpPr>
          <p:cNvPr id="174084"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74085" name="Slide Number Placeholder 4"/>
          <p:cNvSpPr>
            <a:spLocks noGrp="1"/>
          </p:cNvSpPr>
          <p:nvPr>
            <p:ph type="sldNum" sz="quarter" idx="5"/>
          </p:nvPr>
        </p:nvSpPr>
        <p:spPr>
          <a:noFill/>
        </p:spPr>
        <p:txBody>
          <a:bodyPr/>
          <a:lstStyle/>
          <a:p>
            <a:fld id="{6EDC074A-337E-4071-8A44-5489747E7A79}" type="slidenum">
              <a:rPr lang="en-US"/>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0" lvl="1"/>
            <a:r>
              <a:rPr lang="en-US" b="1" dirty="0" smtClean="0">
                <a:ea typeface="ＭＳ Ｐゴシック" pitchFamily="34" charset="-128"/>
              </a:rPr>
              <a:t>Procedure:</a:t>
            </a:r>
            <a:endParaRPr lang="en-US" dirty="0" smtClean="0">
              <a:ea typeface="ＭＳ Ｐゴシック" pitchFamily="34" charset="-128"/>
            </a:endParaRPr>
          </a:p>
          <a:p>
            <a:pPr marL="0" lvl="1"/>
            <a:r>
              <a:rPr lang="en-US" dirty="0" smtClean="0">
                <a:ea typeface="ＭＳ Ｐゴシック" pitchFamily="34" charset="-128"/>
              </a:rPr>
              <a:t>Explain to participants that the using complex text is central to the Common Core.</a:t>
            </a:r>
          </a:p>
          <a:p>
            <a:pPr marL="0" lvl="1"/>
            <a:r>
              <a:rPr lang="en-US" i="1" dirty="0" smtClean="0">
                <a:effectLst>
                  <a:outerShdw blurRad="38100" dist="38100" dir="2700000" algn="tl">
                    <a:srgbClr val="C0C0C0"/>
                  </a:outerShdw>
                </a:effectLst>
                <a:ea typeface="ＭＳ Ｐゴシック" pitchFamily="34" charset="-128"/>
              </a:rPr>
              <a:t>Recall that one of the key requirements of the Common Core is that all students must be able to comprehend texts of steadily increasing complexity as they progress through school. </a:t>
            </a:r>
            <a:endParaRPr lang="en-US" dirty="0" smtClean="0">
              <a:ea typeface="ＭＳ Ｐゴシック" pitchFamily="34" charset="-128"/>
            </a:endParaRPr>
          </a:p>
          <a:p>
            <a:pPr marL="0" lvl="1"/>
            <a:r>
              <a:rPr lang="en-US" dirty="0" smtClean="0">
                <a:ea typeface="ＭＳ Ｐゴシック" pitchFamily="34" charset="-128"/>
              </a:rPr>
              <a:t>The next several slides will demonstrate the importance of using complex text.</a:t>
            </a:r>
          </a:p>
          <a:p>
            <a:pPr eaLnBrk="1" hangingPunct="1"/>
            <a:endParaRPr lang="en-US" dirty="0" smtClean="0">
              <a:ea typeface="ＭＳ Ｐゴシック" pitchFamily="34" charset="-128"/>
            </a:endParaRPr>
          </a:p>
        </p:txBody>
      </p:sp>
      <p:sp>
        <p:nvSpPr>
          <p:cNvPr id="154628"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4629" name="Slide Number Placeholder 4"/>
          <p:cNvSpPr>
            <a:spLocks noGrp="1"/>
          </p:cNvSpPr>
          <p:nvPr>
            <p:ph type="sldNum" sz="quarter" idx="5"/>
          </p:nvPr>
        </p:nvSpPr>
        <p:spPr>
          <a:noFill/>
        </p:spPr>
        <p:txBody>
          <a:bodyPr/>
          <a:lstStyle/>
          <a:p>
            <a:fld id="{4591D242-D680-4679-B498-4A042C91CF30}" type="slidenum">
              <a:rPr lang="en-US"/>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p>
          <a:p>
            <a:pPr eaLnBrk="1" hangingPunct="1">
              <a:buFontTx/>
              <a:buChar char="•"/>
            </a:pPr>
            <a:r>
              <a:rPr lang="en-US" dirty="0" smtClean="0">
                <a:ea typeface="ＭＳ Ｐゴシック" pitchFamily="34" charset="-128"/>
              </a:rPr>
              <a:t>This slide and the next two slides contain data from Appendix A to demonstrate the importance of text complexity.  These three slides comprise of just a few of the reasons listed in the Common Core for the need to increase text complexity in K-12 programs; however the reasons listed follow the common themes of the next two slides.</a:t>
            </a:r>
          </a:p>
          <a:p>
            <a:pPr eaLnBrk="1" hangingPunct="1">
              <a:buFontTx/>
              <a:buChar char="•"/>
            </a:pPr>
            <a:r>
              <a:rPr lang="en-US" dirty="0" smtClean="0">
                <a:ea typeface="ＭＳ Ｐゴシック" pitchFamily="34" charset="-128"/>
              </a:rPr>
              <a:t>Stress that it is important to increase the rigor and the text complexity with which students interact.  </a:t>
            </a:r>
          </a:p>
        </p:txBody>
      </p:sp>
      <p:sp>
        <p:nvSpPr>
          <p:cNvPr id="155652"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5653" name="Slide Number Placeholder 4"/>
          <p:cNvSpPr>
            <a:spLocks noGrp="1"/>
          </p:cNvSpPr>
          <p:nvPr>
            <p:ph type="sldNum" sz="quarter" idx="5"/>
          </p:nvPr>
        </p:nvSpPr>
        <p:spPr>
          <a:noFill/>
        </p:spPr>
        <p:txBody>
          <a:bodyPr/>
          <a:lstStyle/>
          <a:p>
            <a:fld id="{F0C5EE11-7E88-4E8B-A1C8-5CA3E170657F}" type="slidenum">
              <a:rPr lang="en-US"/>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pPr eaLnBrk="1" hangingPunct="1">
              <a:buFontTx/>
              <a:buChar char="•"/>
            </a:pPr>
            <a:r>
              <a:rPr lang="en-US" smtClean="0">
                <a:ea typeface="ＭＳ Ｐゴシック" pitchFamily="34" charset="-128"/>
              </a:rPr>
              <a:t>This slide cites just a few of the reasons listed in the Common Core for the need to increase text complexity in K-12 programs; however the reasons listed on this slide and the next follow the common theme at the top of the slide in yellow.</a:t>
            </a:r>
          </a:p>
          <a:p>
            <a:pPr eaLnBrk="1" hangingPunct="1">
              <a:buFontTx/>
              <a:buChar char="•"/>
            </a:pPr>
            <a:r>
              <a:rPr lang="en-US" smtClean="0">
                <a:ea typeface="ＭＳ Ｐゴシック" pitchFamily="34" charset="-128"/>
              </a:rPr>
              <a:t>Text complexity in the workplace and college have increased over the last 40-50 years, while in K-12 programs it has flat-lined and in some states, even decreased.</a:t>
            </a:r>
          </a:p>
          <a:p>
            <a:pPr eaLnBrk="1" hangingPunct="1">
              <a:buFontTx/>
              <a:buChar char="•"/>
            </a:pPr>
            <a:r>
              <a:rPr lang="en-US" smtClean="0">
                <a:ea typeface="ＭＳ Ｐゴシック" pitchFamily="34" charset="-128"/>
              </a:rPr>
              <a:t>Stress that it is important for K-12 students to keep pace with increases in text complexity in the workplace and in college. </a:t>
            </a:r>
          </a:p>
          <a:p>
            <a:pPr eaLnBrk="1" hangingPunct="1"/>
            <a:endParaRPr lang="en-US" smtClean="0">
              <a:ea typeface="ＭＳ Ｐゴシック" pitchFamily="34" charset="-128"/>
            </a:endParaRPr>
          </a:p>
        </p:txBody>
      </p:sp>
      <p:sp>
        <p:nvSpPr>
          <p:cNvPr id="156676"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6677" name="Slide Number Placeholder 4"/>
          <p:cNvSpPr>
            <a:spLocks noGrp="1"/>
          </p:cNvSpPr>
          <p:nvPr>
            <p:ph type="sldNum" sz="quarter" idx="5"/>
          </p:nvPr>
        </p:nvSpPr>
        <p:spPr>
          <a:noFill/>
        </p:spPr>
        <p:txBody>
          <a:bodyPr/>
          <a:lstStyle/>
          <a:p>
            <a:fld id="{4E2D7382-A012-4846-8D84-71D9E7497E53}"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p>
          <a:p>
            <a:pPr eaLnBrk="1" hangingPunct="1">
              <a:buFontTx/>
              <a:buChar char="•"/>
            </a:pPr>
            <a:r>
              <a:rPr lang="en-US" dirty="0" smtClean="0">
                <a:ea typeface="ＭＳ Ｐゴシック" pitchFamily="34" charset="-128"/>
              </a:rPr>
              <a:t>This slide cites just a few of the reasons listed in the Common Core for the need to increase text complexity in K-12 programs; however the reasons listed on this slide and the previous one follow the common theme at the top of the slide in yellow.</a:t>
            </a:r>
          </a:p>
          <a:p>
            <a:pPr eaLnBrk="1" hangingPunct="1">
              <a:buFontTx/>
              <a:buChar char="•"/>
            </a:pPr>
            <a:r>
              <a:rPr lang="en-US" dirty="0" smtClean="0">
                <a:ea typeface="ＭＳ Ｐゴシック" pitchFamily="34" charset="-128"/>
              </a:rPr>
              <a:t>After reviewing this slide briefly call participants’ attention to the last bullet and the word </a:t>
            </a:r>
            <a:r>
              <a:rPr lang="en-US" i="1" dirty="0" err="1" smtClean="0">
                <a:ea typeface="ＭＳ Ｐゴシック" pitchFamily="34" charset="-128"/>
              </a:rPr>
              <a:t>lexile</a:t>
            </a:r>
            <a:r>
              <a:rPr lang="en-US" i="1" dirty="0" smtClean="0">
                <a:ea typeface="ＭＳ Ｐゴシック" pitchFamily="34" charset="-128"/>
              </a:rPr>
              <a:t>.  </a:t>
            </a:r>
          </a:p>
          <a:p>
            <a:pPr eaLnBrk="1" hangingPunct="1">
              <a:buFontTx/>
              <a:buChar char="•"/>
            </a:pPr>
            <a:r>
              <a:rPr lang="en-US" dirty="0" smtClean="0">
                <a:ea typeface="ＭＳ Ｐゴシック" pitchFamily="34" charset="-128"/>
              </a:rPr>
              <a:t>Define the meaning of </a:t>
            </a:r>
            <a:r>
              <a:rPr lang="en-US" i="1" dirty="0" err="1" smtClean="0">
                <a:ea typeface="ＭＳ Ｐゴシック" pitchFamily="34" charset="-128"/>
              </a:rPr>
              <a:t>Lexile</a:t>
            </a:r>
            <a:r>
              <a:rPr lang="en-US" i="1" dirty="0" smtClean="0">
                <a:ea typeface="ＭＳ Ｐゴシック" pitchFamily="34" charset="-128"/>
              </a:rPr>
              <a:t>:  </a:t>
            </a:r>
            <a:r>
              <a:rPr lang="en-US" dirty="0" err="1" smtClean="0">
                <a:ea typeface="ＭＳ Ｐゴシック" pitchFamily="34" charset="-128"/>
              </a:rPr>
              <a:t>Lexile</a:t>
            </a:r>
            <a:r>
              <a:rPr lang="en-US" dirty="0" smtClean="0">
                <a:ea typeface="ＭＳ Ｐゴシック" pitchFamily="34" charset="-128"/>
              </a:rPr>
              <a:t> scores are readability scores based upon word frequency and sentence length.  </a:t>
            </a:r>
          </a:p>
          <a:p>
            <a:pPr eaLnBrk="1" hangingPunct="1">
              <a:buFontTx/>
              <a:buChar char="•"/>
            </a:pPr>
            <a:r>
              <a:rPr lang="en-US" dirty="0" smtClean="0">
                <a:ea typeface="ＭＳ Ｐゴシック" pitchFamily="34" charset="-128"/>
              </a:rPr>
              <a:t>The next slide shows averages of </a:t>
            </a:r>
            <a:r>
              <a:rPr lang="en-US" dirty="0" err="1" smtClean="0">
                <a:ea typeface="ＭＳ Ｐゴシック" pitchFamily="34" charset="-128"/>
              </a:rPr>
              <a:t>Lexile</a:t>
            </a:r>
            <a:r>
              <a:rPr lang="en-US" dirty="0" smtClean="0">
                <a:ea typeface="ＭＳ Ｐゴシック" pitchFamily="34" charset="-128"/>
              </a:rPr>
              <a:t> scores by grade level.</a:t>
            </a:r>
          </a:p>
        </p:txBody>
      </p:sp>
      <p:sp>
        <p:nvSpPr>
          <p:cNvPr id="157700"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7701" name="Slide Number Placeholder 4"/>
          <p:cNvSpPr>
            <a:spLocks noGrp="1"/>
          </p:cNvSpPr>
          <p:nvPr>
            <p:ph type="sldNum" sz="quarter" idx="5"/>
          </p:nvPr>
        </p:nvSpPr>
        <p:spPr>
          <a:noFill/>
        </p:spPr>
        <p:txBody>
          <a:bodyPr/>
          <a:lstStyle/>
          <a:p>
            <a:fld id="{6597FA8B-740F-4CE2-BC6A-3B6041E9F59C}"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r>
              <a:rPr lang="en-US" dirty="0" smtClean="0">
                <a:ea typeface="ＭＳ Ｐゴシック" pitchFamily="34" charset="-128"/>
              </a:rPr>
              <a:t>(This slide, combined with the next 3 slides should take no more than 2 minutes)</a:t>
            </a:r>
            <a:endParaRPr lang="en-US" b="1" dirty="0" smtClean="0">
              <a:ea typeface="ＭＳ Ｐゴシック" pitchFamily="34" charset="-128"/>
            </a:endParaRPr>
          </a:p>
          <a:p>
            <a:pPr eaLnBrk="1" hangingPunct="1">
              <a:buFontTx/>
              <a:buChar char="•"/>
            </a:pPr>
            <a:r>
              <a:rPr lang="en-US" dirty="0" smtClean="0">
                <a:ea typeface="ＭＳ Ｐゴシック" pitchFamily="34" charset="-128"/>
              </a:rPr>
              <a:t>Due to the increased rigor in the text complexity of the CCSS, research companies are realigning recommended </a:t>
            </a:r>
            <a:r>
              <a:rPr lang="en-US" dirty="0" err="1" smtClean="0">
                <a:ea typeface="ＭＳ Ｐゴシック" pitchFamily="34" charset="-128"/>
              </a:rPr>
              <a:t>Lexile</a:t>
            </a:r>
            <a:r>
              <a:rPr lang="en-US" dirty="0" smtClean="0">
                <a:ea typeface="ＭＳ Ｐゴシック" pitchFamily="34" charset="-128"/>
              </a:rPr>
              <a:t> scores by grade levels.  The data in this slide is from Appendix A and shows how one research company, </a:t>
            </a:r>
            <a:r>
              <a:rPr lang="en-US" dirty="0" err="1" smtClean="0">
                <a:ea typeface="ＭＳ Ｐゴシック" pitchFamily="34" charset="-128"/>
              </a:rPr>
              <a:t>MetaMetrics</a:t>
            </a:r>
            <a:r>
              <a:rPr lang="en-US" dirty="0" smtClean="0">
                <a:ea typeface="ＭＳ Ｐゴシック" pitchFamily="34" charset="-128"/>
              </a:rPr>
              <a:t> has readjusted their recommended </a:t>
            </a:r>
            <a:r>
              <a:rPr lang="en-US" dirty="0" err="1" smtClean="0">
                <a:ea typeface="ＭＳ Ｐゴシック" pitchFamily="34" charset="-128"/>
              </a:rPr>
              <a:t>Lexile</a:t>
            </a:r>
            <a:r>
              <a:rPr lang="en-US" dirty="0" smtClean="0">
                <a:ea typeface="ＭＳ Ｐゴシック" pitchFamily="34" charset="-128"/>
              </a:rPr>
              <a:t> levels based upon the CCSS. </a:t>
            </a:r>
          </a:p>
          <a:p>
            <a:pPr eaLnBrk="1" hangingPunct="1">
              <a:buFontTx/>
              <a:buChar char="•"/>
            </a:pPr>
            <a:endParaRPr lang="en-US" dirty="0" smtClean="0">
              <a:ea typeface="ＭＳ Ｐゴシック" pitchFamily="34" charset="-128"/>
            </a:endParaRPr>
          </a:p>
          <a:p>
            <a:pPr eaLnBrk="1" hangingPunct="1"/>
            <a:r>
              <a:rPr lang="en-US" dirty="0" smtClean="0">
                <a:ea typeface="ＭＳ Ｐゴシック" pitchFamily="34" charset="-128"/>
              </a:rPr>
              <a:t>FYI—</a:t>
            </a:r>
            <a:r>
              <a:rPr lang="en-US" dirty="0" err="1" smtClean="0">
                <a:ea typeface="ＭＳ Ｐゴシック" pitchFamily="34" charset="-128"/>
              </a:rPr>
              <a:t>MetaMetrics</a:t>
            </a:r>
            <a:r>
              <a:rPr lang="en-US" dirty="0" smtClean="0">
                <a:ea typeface="ＭＳ Ｐゴシック" pitchFamily="34" charset="-128"/>
              </a:rPr>
              <a:t> is one of the organizations cited by the CCSS.  </a:t>
            </a:r>
          </a:p>
          <a:p>
            <a:pPr eaLnBrk="1" hangingPunct="1">
              <a:buFontTx/>
              <a:buChar char="•"/>
            </a:pPr>
            <a:r>
              <a:rPr lang="en-US" dirty="0" smtClean="0">
                <a:ea typeface="ＭＳ Ｐゴシック" pitchFamily="34" charset="-128"/>
              </a:rPr>
              <a:t>Background information from the </a:t>
            </a:r>
            <a:r>
              <a:rPr lang="en-US" dirty="0" err="1" smtClean="0">
                <a:ea typeface="ＭＳ Ｐゴシック" pitchFamily="34" charset="-128"/>
              </a:rPr>
              <a:t>MetaMetrics</a:t>
            </a:r>
            <a:r>
              <a:rPr lang="en-US" dirty="0" smtClean="0">
                <a:ea typeface="ＭＳ Ｐゴシック" pitchFamily="34" charset="-128"/>
              </a:rPr>
              <a:t> website:  </a:t>
            </a:r>
            <a:r>
              <a:rPr lang="en-US" dirty="0" err="1" smtClean="0">
                <a:ea typeface="ＭＳ Ｐゴシック" pitchFamily="34" charset="-128"/>
              </a:rPr>
              <a:t>MetaMetrics</a:t>
            </a:r>
            <a:r>
              <a:rPr lang="en-US" baseline="30000" dirty="0" smtClean="0">
                <a:ea typeface="ＭＳ Ｐゴシック" pitchFamily="34" charset="-128"/>
              </a:rPr>
              <a:t>®</a:t>
            </a:r>
            <a:r>
              <a:rPr lang="en-US" dirty="0" smtClean="0">
                <a:ea typeface="ＭＳ Ｐゴシック" pitchFamily="34" charset="-128"/>
              </a:rPr>
              <a:t> is focused on improving education for learners of all ages. We develop scientific measures of academic achievement and complementary technologies that link assessment results with real-world instruction.</a:t>
            </a:r>
          </a:p>
          <a:p>
            <a:pPr eaLnBrk="1" hangingPunct="1"/>
            <a:endParaRPr lang="en-US" dirty="0" smtClean="0">
              <a:ea typeface="ＭＳ Ｐゴシック" pitchFamily="34" charset="-128"/>
            </a:endParaRPr>
          </a:p>
        </p:txBody>
      </p:sp>
      <p:sp>
        <p:nvSpPr>
          <p:cNvPr id="158724"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8725" name="Slide Number Placeholder 4"/>
          <p:cNvSpPr>
            <a:spLocks noGrp="1"/>
          </p:cNvSpPr>
          <p:nvPr>
            <p:ph type="sldNum" sz="quarter" idx="5"/>
          </p:nvPr>
        </p:nvSpPr>
        <p:spPr>
          <a:noFill/>
        </p:spPr>
        <p:txBody>
          <a:bodyPr/>
          <a:lstStyle/>
          <a:p>
            <a:fld id="{A8CF2130-73AD-455B-8AE7-43DE0D6CBA50}"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p:spPr>
        <p:txBody>
          <a:bodyPr/>
          <a:lstStyle/>
          <a:p>
            <a:pPr marL="0" lvl="1"/>
            <a:r>
              <a:rPr lang="en-US" b="1" dirty="0" smtClean="0">
                <a:ea typeface="ＭＳ Ｐゴシック" pitchFamily="34" charset="-128"/>
              </a:rPr>
              <a:t>Procedure:</a:t>
            </a:r>
            <a:endParaRPr lang="en-US" dirty="0" smtClean="0">
              <a:ea typeface="ＭＳ Ｐゴシック" pitchFamily="34" charset="-128"/>
            </a:endParaRPr>
          </a:p>
          <a:p>
            <a:pPr eaLnBrk="1" hangingPunct="1">
              <a:buFontTx/>
              <a:buChar char="•"/>
            </a:pPr>
            <a:r>
              <a:rPr lang="en-US" dirty="0" smtClean="0">
                <a:ea typeface="ＭＳ Ｐゴシック" pitchFamily="34" charset="-128"/>
              </a:rPr>
              <a:t>Where are students really reading?  This slide shows averages of student actual reading </a:t>
            </a:r>
            <a:r>
              <a:rPr lang="en-US" dirty="0" err="1" smtClean="0">
                <a:ea typeface="ＭＳ Ｐゴシック" pitchFamily="34" charset="-128"/>
              </a:rPr>
              <a:t>Lexile</a:t>
            </a:r>
            <a:r>
              <a:rPr lang="en-US" dirty="0" smtClean="0">
                <a:ea typeface="ＭＳ Ｐゴシック" pitchFamily="34" charset="-128"/>
              </a:rPr>
              <a:t> scores by grade level. Be sure to point out that the table is indicating independent reading levels and shows the middle 50</a:t>
            </a:r>
            <a:r>
              <a:rPr lang="en-US" baseline="30000" dirty="0" smtClean="0">
                <a:ea typeface="ＭＳ Ｐゴシック" pitchFamily="34" charset="-128"/>
              </a:rPr>
              <a:t>th</a:t>
            </a:r>
            <a:r>
              <a:rPr lang="en-US" dirty="0" smtClean="0">
                <a:ea typeface="ＭＳ Ｐゴシック" pitchFamily="34" charset="-128"/>
              </a:rPr>
              <a:t> percentile of reader scores for each grade. It is important to note that bottom 2th percentile of students in the studies had measures below the lower number and the top 25</a:t>
            </a:r>
            <a:r>
              <a:rPr lang="en-US" baseline="30000" dirty="0" smtClean="0">
                <a:ea typeface="ＭＳ Ｐゴシック" pitchFamily="34" charset="-128"/>
              </a:rPr>
              <a:t>th</a:t>
            </a:r>
            <a:r>
              <a:rPr lang="en-US" dirty="0" smtClean="0">
                <a:ea typeface="ＭＳ Ｐゴシック" pitchFamily="34" charset="-128"/>
              </a:rPr>
              <a:t> percentile had measures above the higher number. </a:t>
            </a:r>
          </a:p>
          <a:p>
            <a:pPr eaLnBrk="1" hangingPunct="1">
              <a:buFontTx/>
              <a:buChar char="•"/>
            </a:pPr>
            <a:r>
              <a:rPr lang="en-US" dirty="0" smtClean="0">
                <a:ea typeface="ＭＳ Ｐゴシック" pitchFamily="34" charset="-128"/>
              </a:rPr>
              <a:t>The next slide shows the two charts on slides 25 and 26 combined.</a:t>
            </a:r>
          </a:p>
          <a:p>
            <a:pPr eaLnBrk="1" hangingPunct="1">
              <a:buFontTx/>
              <a:buChar char="•"/>
            </a:pPr>
            <a:endParaRPr lang="en-US" dirty="0" smtClean="0">
              <a:ea typeface="ＭＳ Ｐゴシック" pitchFamily="34" charset="-128"/>
            </a:endParaRPr>
          </a:p>
          <a:p>
            <a:pPr eaLnBrk="1" hangingPunct="1">
              <a:buFontTx/>
              <a:buChar char="•"/>
            </a:pPr>
            <a:r>
              <a:rPr lang="en-US" dirty="0" smtClean="0">
                <a:ea typeface="ＭＳ Ｐゴシック" pitchFamily="34" charset="-128"/>
              </a:rPr>
              <a:t>http://www.lexile.com/about-lexile/grade-equivalent/grade-equivalent-chart/  </a:t>
            </a:r>
          </a:p>
        </p:txBody>
      </p:sp>
      <p:sp>
        <p:nvSpPr>
          <p:cNvPr id="159748"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59749" name="Slide Number Placeholder 4"/>
          <p:cNvSpPr>
            <a:spLocks noGrp="1"/>
          </p:cNvSpPr>
          <p:nvPr>
            <p:ph type="sldNum" sz="quarter" idx="5"/>
          </p:nvPr>
        </p:nvSpPr>
        <p:spPr>
          <a:noFill/>
        </p:spPr>
        <p:txBody>
          <a:bodyPr/>
          <a:lstStyle/>
          <a:p>
            <a:fld id="{9EA91204-3A3C-438E-922C-89225F748FA8}"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p:spPr>
        <p:txBody>
          <a:bodyPr/>
          <a:lstStyle/>
          <a:p>
            <a:pPr marL="0" lvl="1"/>
            <a:r>
              <a:rPr lang="en-US" b="1" dirty="0" smtClean="0">
                <a:ea typeface="ＭＳ Ｐゴシック" pitchFamily="34" charset="-128"/>
              </a:rPr>
              <a:t>Procedure: </a:t>
            </a:r>
          </a:p>
          <a:p>
            <a:pPr marL="0" lvl="1">
              <a:buFontTx/>
              <a:buChar char="•"/>
            </a:pPr>
            <a:r>
              <a:rPr lang="en-US" dirty="0" smtClean="0">
                <a:ea typeface="ＭＳ Ｐゴシック" pitchFamily="34" charset="-128"/>
              </a:rPr>
              <a:t> This slide combines the data from the two previous slides.</a:t>
            </a:r>
          </a:p>
          <a:p>
            <a:pPr marL="0" lvl="1">
              <a:buFontTx/>
              <a:buChar char="•"/>
            </a:pPr>
            <a:r>
              <a:rPr lang="en-US" dirty="0" smtClean="0">
                <a:ea typeface="ＭＳ Ｐゴシック" pitchFamily="34" charset="-128"/>
              </a:rPr>
              <a:t>Give participants a few seconds to review this slide.  Point out that the gap widens as the students progress up the grades.  </a:t>
            </a:r>
          </a:p>
          <a:p>
            <a:pPr marL="0" lvl="1">
              <a:buFontTx/>
              <a:buChar char="•"/>
            </a:pPr>
            <a:r>
              <a:rPr lang="en-US" dirty="0" smtClean="0">
                <a:ea typeface="ＭＳ Ｐゴシック" pitchFamily="34" charset="-128"/>
              </a:rPr>
              <a:t>Call participants’ attention to the </a:t>
            </a:r>
            <a:r>
              <a:rPr lang="en-US" dirty="0" err="1" smtClean="0">
                <a:ea typeface="ＭＳ Ｐゴシック" pitchFamily="34" charset="-128"/>
              </a:rPr>
              <a:t>Lexile</a:t>
            </a:r>
            <a:r>
              <a:rPr lang="en-US" dirty="0" smtClean="0">
                <a:ea typeface="ＭＳ Ｐゴシック" pitchFamily="34" charset="-128"/>
              </a:rPr>
              <a:t> measures for 11</a:t>
            </a:r>
            <a:r>
              <a:rPr lang="en-US" baseline="30000" dirty="0" smtClean="0">
                <a:ea typeface="ＭＳ Ｐゴシック" pitchFamily="34" charset="-128"/>
              </a:rPr>
              <a:t>th</a:t>
            </a:r>
            <a:r>
              <a:rPr lang="en-US" dirty="0" smtClean="0">
                <a:ea typeface="ＭＳ Ｐゴシック" pitchFamily="34" charset="-128"/>
              </a:rPr>
              <a:t> and 12</a:t>
            </a:r>
            <a:r>
              <a:rPr lang="en-US" baseline="30000" dirty="0" smtClean="0">
                <a:ea typeface="ＭＳ Ｐゴシック" pitchFamily="34" charset="-128"/>
              </a:rPr>
              <a:t>th</a:t>
            </a:r>
            <a:r>
              <a:rPr lang="en-US" dirty="0" smtClean="0">
                <a:ea typeface="ＭＳ Ｐゴシック" pitchFamily="34" charset="-128"/>
              </a:rPr>
              <a:t> graders before moving to the next slide.  Point out the top score in the third column for grade 12 is a </a:t>
            </a:r>
            <a:r>
              <a:rPr lang="en-US" dirty="0" err="1" smtClean="0">
                <a:ea typeface="ＭＳ Ｐゴシック" pitchFamily="34" charset="-128"/>
              </a:rPr>
              <a:t>Lexile</a:t>
            </a:r>
            <a:r>
              <a:rPr lang="en-US" dirty="0" smtClean="0">
                <a:ea typeface="ＭＳ Ｐゴシック" pitchFamily="34" charset="-128"/>
              </a:rPr>
              <a:t> of 1210 .  Students below the 75</a:t>
            </a:r>
            <a:r>
              <a:rPr lang="en-US" baseline="30000" dirty="0" smtClean="0">
                <a:ea typeface="ＭＳ Ｐゴシック" pitchFamily="34" charset="-128"/>
              </a:rPr>
              <a:t>th</a:t>
            </a:r>
            <a:r>
              <a:rPr lang="en-US" dirty="0" smtClean="0">
                <a:ea typeface="ＭＳ Ｐゴシック" pitchFamily="34" charset="-128"/>
              </a:rPr>
              <a:t> percentile are reading below 1210.  </a:t>
            </a:r>
          </a:p>
          <a:p>
            <a:pPr marL="0" lvl="1">
              <a:buFontTx/>
              <a:buChar char="•"/>
            </a:pPr>
            <a:r>
              <a:rPr lang="en-US" dirty="0" smtClean="0">
                <a:ea typeface="ＭＳ Ｐゴシック" pitchFamily="34" charset="-128"/>
              </a:rPr>
              <a:t>Immediately show the next slide.</a:t>
            </a:r>
          </a:p>
        </p:txBody>
      </p:sp>
      <p:sp>
        <p:nvSpPr>
          <p:cNvPr id="160772" name="Footer Placeholder 3"/>
          <p:cNvSpPr>
            <a:spLocks noGrp="1"/>
          </p:cNvSpPr>
          <p:nvPr>
            <p:ph type="ftr" sz="quarter" idx="4"/>
          </p:nvPr>
        </p:nvSpPr>
        <p:spPr>
          <a:noFill/>
        </p:spPr>
        <p:txBody>
          <a:bodyPr/>
          <a:lstStyle/>
          <a:p>
            <a:r>
              <a:rPr lang="en-US" smtClean="0">
                <a:ea typeface="ＭＳ Ｐゴシック" pitchFamily="34" charset="-128"/>
              </a:rPr>
              <a:t>ELA Educator Effectiveness Academy, Summer 2011, Maryland State Department of Education</a:t>
            </a:r>
          </a:p>
        </p:txBody>
      </p:sp>
      <p:sp>
        <p:nvSpPr>
          <p:cNvPr id="160773" name="Slide Number Placeholder 4"/>
          <p:cNvSpPr>
            <a:spLocks noGrp="1"/>
          </p:cNvSpPr>
          <p:nvPr>
            <p:ph type="sldNum" sz="quarter" idx="5"/>
          </p:nvPr>
        </p:nvSpPr>
        <p:spPr>
          <a:noFill/>
        </p:spPr>
        <p:txBody>
          <a:bodyPr/>
          <a:lstStyle/>
          <a:p>
            <a:fld id="{75A91813-6181-4E4C-A279-DC249B552A2F}"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85B3BF3-0F5D-43E4-90B5-385DDC83F193}" type="datetime1">
              <a:rPr lang="en-US" smtClean="0"/>
              <a:pPr/>
              <a:t>7/22/2011</a:t>
            </a:fld>
            <a:endParaRPr lang="en-US"/>
          </a:p>
        </p:txBody>
      </p:sp>
      <p:sp>
        <p:nvSpPr>
          <p:cNvPr id="19" name="Footer Placeholder 18"/>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27" name="Slide Number Placeholder 26"/>
          <p:cNvSpPr>
            <a:spLocks noGrp="1"/>
          </p:cNvSpPr>
          <p:nvPr>
            <p:ph type="sldNum" sz="quarter" idx="12"/>
          </p:nvPr>
        </p:nvSpPr>
        <p:spPr/>
        <p:txBody>
          <a:bodyPr/>
          <a:lstStyle/>
          <a:p>
            <a:fld id="{E4F24872-6E3F-4553-AFFE-191DDD0F7D1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3696A8A-D7C8-4515-B9DC-C11CC439C3B2}" type="datetime1">
              <a:rPr lang="en-US" smtClean="0"/>
              <a:pPr/>
              <a:t>7/22/2011</a:t>
            </a:fld>
            <a:endParaRPr lang="en-US"/>
          </a:p>
        </p:txBody>
      </p:sp>
      <p:sp>
        <p:nvSpPr>
          <p:cNvPr id="5" name="Footer Placeholder 4"/>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6" name="Slide Number Placeholder 5"/>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67FD32-DC0E-4614-AD8E-D38BE8ABD9B2}" type="datetime1">
              <a:rPr lang="en-US" smtClean="0"/>
              <a:pPr/>
              <a:t>7/22/2011</a:t>
            </a:fld>
            <a:endParaRPr lang="en-US"/>
          </a:p>
        </p:txBody>
      </p:sp>
      <p:sp>
        <p:nvSpPr>
          <p:cNvPr id="5" name="Footer Placeholder 4"/>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6" name="Slide Number Placeholder 5"/>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944DB5-D06C-4134-B4AD-0075419DF5AD}" type="datetime1">
              <a:rPr lang="en-US" smtClean="0"/>
              <a:pPr/>
              <a:t>7/22/2011</a:t>
            </a:fld>
            <a:endParaRPr lang="en-US"/>
          </a:p>
        </p:txBody>
      </p:sp>
      <p:sp>
        <p:nvSpPr>
          <p:cNvPr id="5" name="Footer Placeholder 4"/>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6" name="Slide Number Placeholder 5"/>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D7C94E-4DB8-4A3B-96E4-F47A4CA3A17B}" type="datetime1">
              <a:rPr lang="en-US" smtClean="0"/>
              <a:pPr/>
              <a:t>7/22/2011</a:t>
            </a:fld>
            <a:endParaRPr lang="en-US"/>
          </a:p>
        </p:txBody>
      </p:sp>
      <p:sp>
        <p:nvSpPr>
          <p:cNvPr id="5" name="Footer Placeholder 4"/>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6" name="Slide Number Placeholder 5"/>
          <p:cNvSpPr>
            <a:spLocks noGrp="1"/>
          </p:cNvSpPr>
          <p:nvPr>
            <p:ph type="sldNum" sz="quarter" idx="12"/>
          </p:nvPr>
        </p:nvSpPr>
        <p:spPr/>
        <p:txBody>
          <a:bodyPr/>
          <a:lstStyle/>
          <a:p>
            <a:fld id="{E4F24872-6E3F-4553-AFFE-191DDD0F7D1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FD1A9DF-9676-4B68-ADC2-61857B91C437}" type="datetime1">
              <a:rPr lang="en-US" smtClean="0"/>
              <a:pPr/>
              <a:t>7/22/2011</a:t>
            </a:fld>
            <a:endParaRPr lang="en-US"/>
          </a:p>
        </p:txBody>
      </p:sp>
      <p:sp>
        <p:nvSpPr>
          <p:cNvPr id="6" name="Footer Placeholder 5"/>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7" name="Slide Number Placeholder 6"/>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CE1A2F4-D694-4142-ADC6-451AF84A923D}" type="datetime1">
              <a:rPr lang="en-US" smtClean="0"/>
              <a:pPr/>
              <a:t>7/22/2011</a:t>
            </a:fld>
            <a:endParaRPr lang="en-US"/>
          </a:p>
        </p:txBody>
      </p:sp>
      <p:sp>
        <p:nvSpPr>
          <p:cNvPr id="8" name="Footer Placeholder 7"/>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9" name="Slide Number Placeholder 8"/>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769F5B5-C70F-498D-9375-D24B805F9813}" type="datetime1">
              <a:rPr lang="en-US" smtClean="0"/>
              <a:pPr/>
              <a:t>7/22/2011</a:t>
            </a:fld>
            <a:endParaRPr lang="en-US"/>
          </a:p>
        </p:txBody>
      </p:sp>
      <p:sp>
        <p:nvSpPr>
          <p:cNvPr id="4" name="Footer Placeholder 3"/>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5" name="Slide Number Placeholder 4"/>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E8EEC6-38D4-4CD6-9396-FDC547576C8C}" type="datetime1">
              <a:rPr lang="en-US" smtClean="0"/>
              <a:pPr/>
              <a:t>7/22/2011</a:t>
            </a:fld>
            <a:endParaRPr lang="en-US"/>
          </a:p>
        </p:txBody>
      </p:sp>
      <p:sp>
        <p:nvSpPr>
          <p:cNvPr id="3" name="Footer Placeholder 2"/>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4" name="Slide Number Placeholder 3"/>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46149D-8544-4500-A928-6F59BE92B339}" type="datetime1">
              <a:rPr lang="en-US" smtClean="0"/>
              <a:pPr/>
              <a:t>7/22/2011</a:t>
            </a:fld>
            <a:endParaRPr lang="en-US"/>
          </a:p>
        </p:txBody>
      </p:sp>
      <p:sp>
        <p:nvSpPr>
          <p:cNvPr id="6" name="Footer Placeholder 5"/>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7" name="Slide Number Placeholder 6"/>
          <p:cNvSpPr>
            <a:spLocks noGrp="1"/>
          </p:cNvSpPr>
          <p:nvPr>
            <p:ph type="sldNum" sz="quarter" idx="12"/>
          </p:nvPr>
        </p:nvSpPr>
        <p:spPr/>
        <p:txBody>
          <a:bodyPr/>
          <a:lstStyle/>
          <a:p>
            <a:fld id="{E4F24872-6E3F-4553-AFFE-191DDD0F7D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33D6A70-968E-4C95-BC77-C22E64940DE1}" type="datetime1">
              <a:rPr lang="en-US" smtClean="0"/>
              <a:pPr/>
              <a:t>7/22/2011</a:t>
            </a:fld>
            <a:endParaRPr lang="en-US"/>
          </a:p>
        </p:txBody>
      </p:sp>
      <p:sp>
        <p:nvSpPr>
          <p:cNvPr id="6" name="Footer Placeholder 5"/>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4F24872-6E3F-4553-AFFE-191DDD0F7D1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EBF7EBC-9B06-4642-9A4C-5921F3505CC5}" type="datetime1">
              <a:rPr lang="en-US" smtClean="0"/>
              <a:pPr/>
              <a:t>7/22/2011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ELA Educator Effectiveness Academy, Summer 2011 © Maryland State Department of Education </a:t>
            </a: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4F24872-6E3F-4553-AFFE-191DDD0F7D1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www.act.org/"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33400" y="990600"/>
            <a:ext cx="7851648" cy="3276600"/>
          </a:xfrm>
        </p:spPr>
        <p:txBody>
          <a:bodyPr>
            <a:normAutofit/>
          </a:bodyPr>
          <a:lstStyle/>
          <a:p>
            <a:pPr algn="ctr"/>
            <a:r>
              <a:rPr lang="en-US" sz="4400" dirty="0" smtClean="0">
                <a:latin typeface="Comic Sans MS" pitchFamily="66" charset="0"/>
              </a:rPr>
              <a:t>English Language Arts &amp; </a:t>
            </a:r>
            <a:br>
              <a:rPr lang="en-US" sz="4400" dirty="0" smtClean="0">
                <a:latin typeface="Comic Sans MS" pitchFamily="66" charset="0"/>
              </a:rPr>
            </a:br>
            <a:r>
              <a:rPr lang="en-US" sz="4400" dirty="0" smtClean="0">
                <a:latin typeface="Comic Sans MS" pitchFamily="66" charset="0"/>
              </a:rPr>
              <a:t>Literacy in </a:t>
            </a:r>
            <a:r>
              <a:rPr lang="en-US" sz="4400" dirty="0" smtClean="0">
                <a:effectLst/>
                <a:latin typeface="Comic Sans MS" pitchFamily="66" charset="0"/>
              </a:rPr>
              <a:t>History/Social</a:t>
            </a:r>
            <a:r>
              <a:rPr lang="en-US" sz="4400" dirty="0" smtClean="0">
                <a:latin typeface="Comic Sans MS" pitchFamily="66" charset="0"/>
              </a:rPr>
              <a:t> </a:t>
            </a:r>
            <a:r>
              <a:rPr lang="en-US" sz="4400" dirty="0" smtClean="0">
                <a:effectLst/>
                <a:latin typeface="Comic Sans MS" pitchFamily="66" charset="0"/>
              </a:rPr>
              <a:t>Studies, Science, and Technical Subjects</a:t>
            </a:r>
            <a:endParaRPr lang="en-US" sz="4400" dirty="0">
              <a:effectLst/>
              <a:latin typeface="Comic Sans MS" pitchFamily="66" charset="0"/>
            </a:endParaRPr>
          </a:p>
        </p:txBody>
      </p:sp>
      <p:sp>
        <p:nvSpPr>
          <p:cNvPr id="7" name="Subtitle 6"/>
          <p:cNvSpPr>
            <a:spLocks noGrp="1"/>
          </p:cNvSpPr>
          <p:nvPr>
            <p:ph type="subTitle" idx="1"/>
          </p:nvPr>
        </p:nvSpPr>
        <p:spPr>
          <a:xfrm>
            <a:off x="533400" y="4572000"/>
            <a:ext cx="7854696" cy="1752600"/>
          </a:xfrm>
        </p:spPr>
        <p:txBody>
          <a:bodyPr>
            <a:normAutofit/>
          </a:bodyPr>
          <a:lstStyle/>
          <a:p>
            <a:pPr algn="ctr"/>
            <a:r>
              <a:rPr lang="en-US" sz="3600" dirty="0" smtClean="0">
                <a:latin typeface="Comic Sans MS" pitchFamily="66" charset="0"/>
              </a:rPr>
              <a:t>Session 6</a:t>
            </a:r>
          </a:p>
          <a:p>
            <a:pPr algn="ctr"/>
            <a:r>
              <a:rPr lang="en-US" sz="3600" dirty="0" smtClean="0">
                <a:latin typeface="Comic Sans MS" pitchFamily="66" charset="0"/>
              </a:rPr>
              <a:t>Text Complexity</a:t>
            </a:r>
          </a:p>
          <a:p>
            <a:endParaRPr lang="en-US" sz="3600" dirty="0">
              <a:latin typeface="Comic Sans MS" pitchFamily="66" charset="0"/>
            </a:endParaRPr>
          </a:p>
        </p:txBody>
      </p:sp>
      <p:sp>
        <p:nvSpPr>
          <p:cNvPr id="4" name="Footer Placeholder 3"/>
          <p:cNvSpPr>
            <a:spLocks noGrp="1"/>
          </p:cNvSpPr>
          <p:nvPr>
            <p:ph type="ftr" sz="quarter" idx="11"/>
          </p:nvPr>
        </p:nvSpPr>
        <p:spPr>
          <a:xfrm>
            <a:off x="0" y="6356350"/>
            <a:ext cx="9144000" cy="365125"/>
          </a:xfrm>
        </p:spPr>
        <p:txBody>
          <a:bodyPr/>
          <a:lstStyle/>
          <a:p>
            <a:pPr algn="ctr"/>
            <a:r>
              <a:rPr lang="en-US" dirty="0" smtClean="0">
                <a:solidFill>
                  <a:schemeClr val="bg1"/>
                </a:solidFill>
                <a:latin typeface="Comic Sans MS" pitchFamily="66" charset="0"/>
              </a:rPr>
              <a:t>ELA Educator Effectiveness Academy, Summer 2011 © Maryland State Department of Education </a:t>
            </a:r>
            <a:endParaRPr lang="en-US"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Why Text Complexity Matters</a:t>
            </a:r>
          </a:p>
        </p:txBody>
      </p:sp>
      <p:sp>
        <p:nvSpPr>
          <p:cNvPr id="4" name="TextBox 3"/>
          <p:cNvSpPr txBox="1"/>
          <p:nvPr/>
        </p:nvSpPr>
        <p:spPr>
          <a:xfrm>
            <a:off x="533400" y="1379577"/>
            <a:ext cx="8001000" cy="5109091"/>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pPr lvl="1" algn="ctr">
              <a:spcAft>
                <a:spcPts val="1200"/>
              </a:spcAft>
            </a:pPr>
            <a:r>
              <a:rPr lang="en-US" sz="2400" b="1" dirty="0" smtClean="0">
                <a:solidFill>
                  <a:srgbClr val="FFFFFF"/>
                </a:solidFill>
                <a:effectLst>
                  <a:outerShdw blurRad="38100" dist="38100" dir="2700000" algn="tl">
                    <a:srgbClr val="000000"/>
                  </a:outerShdw>
                </a:effectLst>
                <a:ea typeface="ＭＳ Ｐゴシック" pitchFamily="34" charset="-128"/>
              </a:rPr>
              <a:t>	</a:t>
            </a:r>
            <a:r>
              <a:rPr lang="en-US" sz="2400" dirty="0" smtClean="0">
                <a:solidFill>
                  <a:schemeClr val="tx1"/>
                </a:solidFill>
                <a:effectLst>
                  <a:outerShdw blurRad="38100" dist="38100" dir="2700000" algn="tl">
                    <a:srgbClr val="000000"/>
                  </a:outerShdw>
                </a:effectLst>
                <a:latin typeface="Comic Sans MS" pitchFamily="66" charset="0"/>
                <a:ea typeface="ＭＳ Ｐゴシック" pitchFamily="34" charset="-128"/>
              </a:rPr>
              <a:t>		</a:t>
            </a:r>
            <a:r>
              <a:rPr lang="en-US" sz="2400" dirty="0">
                <a:solidFill>
                  <a:schemeClr val="tx1"/>
                </a:solidFill>
                <a:effectLst>
                  <a:outerShdw blurRad="38100" dist="38100" dir="2700000" algn="tl">
                    <a:srgbClr val="000000"/>
                  </a:outerShdw>
                </a:effectLst>
                <a:latin typeface="Comic Sans MS" pitchFamily="66" charset="0"/>
                <a:ea typeface="ＭＳ Ｐゴシック" pitchFamily="34" charset="-128"/>
              </a:rPr>
              <a:t>	</a:t>
            </a:r>
            <a:r>
              <a:rPr lang="en-US" sz="2400" dirty="0" err="1">
                <a:solidFill>
                  <a:schemeClr val="tx1"/>
                </a:solidFill>
                <a:latin typeface="Comic Sans MS" pitchFamily="66" charset="0"/>
                <a:ea typeface="ＭＳ Ｐゴシック" pitchFamily="34" charset="-128"/>
              </a:rPr>
              <a:t>Lexile</a:t>
            </a:r>
            <a:r>
              <a:rPr lang="en-US" sz="2400" dirty="0">
                <a:solidFill>
                  <a:schemeClr val="tx1"/>
                </a:solidFill>
                <a:latin typeface="Comic Sans MS" pitchFamily="66" charset="0"/>
                <a:ea typeface="ＭＳ Ｐゴシック" pitchFamily="34" charset="-128"/>
              </a:rPr>
              <a:t> Score</a:t>
            </a:r>
          </a:p>
          <a:p>
            <a:pPr lvl="1">
              <a:spcAft>
                <a:spcPts val="1200"/>
              </a:spcAft>
            </a:pPr>
            <a:r>
              <a:rPr lang="en-US" sz="2400" dirty="0">
                <a:solidFill>
                  <a:schemeClr val="tx1"/>
                </a:solidFill>
                <a:latin typeface="Comic Sans MS" pitchFamily="66" charset="0"/>
                <a:ea typeface="ＭＳ Ｐゴシック" pitchFamily="34" charset="-128"/>
              </a:rPr>
              <a:t>CD-DVD </a:t>
            </a:r>
            <a:r>
              <a:rPr lang="en-US" sz="2400" dirty="0" smtClean="0">
                <a:solidFill>
                  <a:schemeClr val="tx1"/>
                </a:solidFill>
                <a:latin typeface="Comic Sans MS" pitchFamily="66" charset="0"/>
                <a:ea typeface="ＭＳ Ｐゴシック" pitchFamily="34" charset="-128"/>
              </a:rPr>
              <a:t>Instructions</a:t>
            </a:r>
            <a:r>
              <a:rPr lang="en-US" sz="2400" dirty="0">
                <a:solidFill>
                  <a:schemeClr val="tx1"/>
                </a:solidFill>
                <a:latin typeface="Comic Sans MS" pitchFamily="66" charset="0"/>
                <a:ea typeface="ＭＳ Ｐゴシック" pitchFamily="34" charset="-128"/>
              </a:rPr>
              <a:t>		</a:t>
            </a:r>
            <a:r>
              <a:rPr lang="en-US" sz="2400" dirty="0" smtClean="0">
                <a:solidFill>
                  <a:schemeClr val="tx1"/>
                </a:solidFill>
                <a:latin typeface="Comic Sans MS" pitchFamily="66" charset="0"/>
                <a:ea typeface="ＭＳ Ｐゴシック" pitchFamily="34" charset="-128"/>
              </a:rPr>
              <a:t>	1080</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USA </a:t>
            </a:r>
            <a:r>
              <a:rPr lang="en-US" sz="2400" dirty="0" smtClean="0">
                <a:solidFill>
                  <a:schemeClr val="tx1"/>
                </a:solidFill>
                <a:latin typeface="Comic Sans MS" pitchFamily="66" charset="0"/>
                <a:ea typeface="ＭＳ Ｐゴシック" pitchFamily="34" charset="-128"/>
              </a:rPr>
              <a:t>Today</a:t>
            </a:r>
            <a:r>
              <a:rPr lang="en-US" sz="2400" dirty="0">
                <a:solidFill>
                  <a:schemeClr val="tx1"/>
                </a:solidFill>
                <a:latin typeface="Comic Sans MS" pitchFamily="66" charset="0"/>
                <a:ea typeface="ＭＳ Ｐゴシック" pitchFamily="34" charset="-128"/>
              </a:rPr>
              <a:t>			</a:t>
            </a:r>
            <a:r>
              <a:rPr lang="en-US" sz="2400" dirty="0" smtClean="0">
                <a:solidFill>
                  <a:schemeClr val="tx1"/>
                </a:solidFill>
                <a:latin typeface="Comic Sans MS" pitchFamily="66" charset="0"/>
                <a:ea typeface="ＭＳ Ｐゴシック" pitchFamily="34" charset="-128"/>
              </a:rPr>
              <a:t>	1100</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College Textbooks		</a:t>
            </a:r>
            <a:r>
              <a:rPr lang="en-US" sz="2400" dirty="0" smtClean="0">
                <a:solidFill>
                  <a:schemeClr val="tx1"/>
                </a:solidFill>
                <a:latin typeface="Comic Sans MS" pitchFamily="66" charset="0"/>
                <a:ea typeface="ＭＳ Ｐゴシック" pitchFamily="34" charset="-128"/>
              </a:rPr>
              <a:t>	1215</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Baltimore Sun 			</a:t>
            </a:r>
            <a:r>
              <a:rPr lang="en-US" sz="2400" dirty="0" smtClean="0">
                <a:solidFill>
                  <a:schemeClr val="tx1"/>
                </a:solidFill>
                <a:latin typeface="Comic Sans MS" pitchFamily="66" charset="0"/>
                <a:ea typeface="ＭＳ Ｐゴシック" pitchFamily="34" charset="-128"/>
              </a:rPr>
              <a:t>	1250</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W4 Forms			</a:t>
            </a:r>
            <a:r>
              <a:rPr lang="en-US" sz="2400" dirty="0" smtClean="0">
                <a:solidFill>
                  <a:schemeClr val="tx1"/>
                </a:solidFill>
                <a:latin typeface="Comic Sans MS" pitchFamily="66" charset="0"/>
                <a:ea typeface="ＭＳ Ｐゴシック" pitchFamily="34" charset="-128"/>
              </a:rPr>
              <a:t>	1260</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Applications for Student Loans	</a:t>
            </a:r>
            <a:r>
              <a:rPr lang="en-US" sz="2400" dirty="0" smtClean="0">
                <a:solidFill>
                  <a:schemeClr val="tx1"/>
                </a:solidFill>
                <a:latin typeface="Comic Sans MS" pitchFamily="66" charset="0"/>
                <a:ea typeface="ＭＳ Ｐゴシック" pitchFamily="34" charset="-128"/>
              </a:rPr>
              <a:t>1270</a:t>
            </a:r>
            <a:r>
              <a:rPr lang="en-US" sz="2400" dirty="0">
                <a:solidFill>
                  <a:schemeClr val="tx1"/>
                </a:solidFill>
                <a:latin typeface="Comic Sans MS" pitchFamily="66" charset="0"/>
                <a:ea typeface="ＭＳ Ｐゴシック" pitchFamily="34" charset="-128"/>
              </a:rPr>
              <a:t>		</a:t>
            </a:r>
          </a:p>
          <a:p>
            <a:pPr lvl="1">
              <a:spcAft>
                <a:spcPts val="1200"/>
              </a:spcAft>
            </a:pPr>
            <a:r>
              <a:rPr lang="en-US" sz="2400" dirty="0">
                <a:solidFill>
                  <a:schemeClr val="tx1"/>
                </a:solidFill>
                <a:latin typeface="Comic Sans MS" pitchFamily="66" charset="0"/>
                <a:ea typeface="ＭＳ Ｐゴシック" pitchFamily="34" charset="-128"/>
              </a:rPr>
              <a:t>Wall Street Journal 			</a:t>
            </a:r>
            <a:r>
              <a:rPr lang="en-US" sz="2400" dirty="0" smtClean="0">
                <a:solidFill>
                  <a:schemeClr val="tx1"/>
                </a:solidFill>
                <a:latin typeface="Comic Sans MS" pitchFamily="66" charset="0"/>
                <a:ea typeface="ＭＳ Ｐゴシック" pitchFamily="34" charset="-128"/>
              </a:rPr>
              <a:t>1320</a:t>
            </a:r>
            <a:endParaRPr lang="en-US" sz="2400" dirty="0">
              <a:solidFill>
                <a:schemeClr val="tx1"/>
              </a:solidFill>
              <a:latin typeface="Comic Sans MS" pitchFamily="66" charset="0"/>
              <a:ea typeface="ＭＳ Ｐゴシック" pitchFamily="34" charset="-128"/>
            </a:endParaRPr>
          </a:p>
          <a:p>
            <a:pPr lvl="1">
              <a:spcAft>
                <a:spcPts val="1200"/>
              </a:spcAft>
            </a:pPr>
            <a:r>
              <a:rPr lang="en-US" sz="2400" dirty="0">
                <a:solidFill>
                  <a:schemeClr val="tx1"/>
                </a:solidFill>
                <a:latin typeface="Comic Sans MS" pitchFamily="66" charset="0"/>
                <a:ea typeface="ＭＳ Ｐゴシック" pitchFamily="34" charset="-128"/>
              </a:rPr>
              <a:t>Washington Post 			</a:t>
            </a:r>
            <a:r>
              <a:rPr lang="en-US" sz="2400" dirty="0" smtClean="0">
                <a:solidFill>
                  <a:schemeClr val="tx1"/>
                </a:solidFill>
                <a:latin typeface="Comic Sans MS" pitchFamily="66" charset="0"/>
                <a:ea typeface="ＭＳ Ｐゴシック" pitchFamily="34" charset="-128"/>
              </a:rPr>
              <a:t>1350</a:t>
            </a:r>
            <a:endParaRPr lang="en-US" sz="2000" dirty="0">
              <a:solidFill>
                <a:schemeClr val="tx1"/>
              </a:solidFill>
              <a:latin typeface="Comic Sans MS" pitchFamily="66" charset="0"/>
              <a:ea typeface="ＭＳ Ｐゴシック" pitchFamily="34" charset="-128"/>
            </a:endParaRPr>
          </a:p>
          <a:p>
            <a:pPr lvl="1">
              <a:spcAft>
                <a:spcPts val="1200"/>
              </a:spcAft>
            </a:pPr>
            <a:r>
              <a:rPr lang="en-US" sz="2000" dirty="0">
                <a:solidFill>
                  <a:schemeClr val="tx1"/>
                </a:solidFill>
                <a:latin typeface="Comic Sans MS" pitchFamily="66" charset="0"/>
                <a:ea typeface="ＭＳ Ｐゴシック" pitchFamily="34" charset="-128"/>
              </a:rPr>
              <a:t>*Scores listed are averages</a:t>
            </a:r>
          </a:p>
        </p:txBody>
      </p:sp>
      <p:sp>
        <p:nvSpPr>
          <p:cNvPr id="7" name="TextBox 6"/>
          <p:cNvSpPr txBox="1"/>
          <p:nvPr/>
        </p:nvSpPr>
        <p:spPr>
          <a:xfrm>
            <a:off x="7620000" y="3048000"/>
            <a:ext cx="838200" cy="460375"/>
          </a:xfrm>
          <a:prstGeom prst="rect">
            <a:avLst/>
          </a:prstGeom>
          <a:solidFill>
            <a:srgbClr val="7030A0"/>
          </a:solidFill>
          <a:ln>
            <a:noFill/>
          </a:ln>
        </p:spPr>
        <p:txBody>
          <a:bodyPr>
            <a:spAutoFit/>
          </a:bodyPr>
          <a:lstStyle/>
          <a:p>
            <a:pPr>
              <a:defRPr/>
            </a:pPr>
            <a:r>
              <a:rPr lang="en-US" sz="2400" b="1" dirty="0">
                <a:solidFill>
                  <a:schemeClr val="bg1"/>
                </a:solidFill>
                <a:latin typeface="+mn-lt"/>
                <a:ea typeface="ＭＳ Ｐゴシック" pitchFamily="-105" charset="-128"/>
                <a:cs typeface="+mn-cs"/>
              </a:rPr>
              <a:t>1210</a:t>
            </a:r>
          </a:p>
        </p:txBody>
      </p:sp>
      <p:cxnSp>
        <p:nvCxnSpPr>
          <p:cNvPr id="9" name="Straight Arrow Connector 8"/>
          <p:cNvCxnSpPr>
            <a:stCxn id="7" idx="1"/>
          </p:cNvCxnSpPr>
          <p:nvPr/>
        </p:nvCxnSpPr>
        <p:spPr>
          <a:xfrm rot="10800000">
            <a:off x="6781800" y="3278187"/>
            <a:ext cx="838200" cy="1588"/>
          </a:xfrm>
          <a:prstGeom prst="straightConnector1">
            <a:avLst/>
          </a:prstGeom>
          <a:ln>
            <a:solidFill>
              <a:schemeClr val="bg1"/>
            </a:solidFill>
            <a:tailEnd type="arrow"/>
          </a:ln>
          <a:effectLst/>
          <a:scene3d>
            <a:camera prst="orthographicFront">
              <a:rot lat="0" lon="0" rev="0"/>
            </a:camera>
            <a:lightRig rig="balanced" dir="tl">
              <a:rot lat="0" lon="0" rev="3000000"/>
            </a:lightRig>
          </a:scene3d>
          <a:sp3d prstMaterial="softEdge"/>
        </p:spPr>
        <p:style>
          <a:lnRef idx="3">
            <a:schemeClr val="accent6"/>
          </a:lnRef>
          <a:fillRef idx="0">
            <a:schemeClr val="accent6"/>
          </a:fillRef>
          <a:effectRef idx="2">
            <a:schemeClr val="accent6"/>
          </a:effectRef>
          <a:fontRef idx="minor">
            <a:schemeClr val="tx1"/>
          </a:fontRef>
        </p:style>
      </p:cxnSp>
      <p:sp>
        <p:nvSpPr>
          <p:cNvPr id="10" name="Footer Placeholder 9"/>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Autofit/>
          </a:bodyPr>
          <a:lstStyle/>
          <a:p>
            <a:pPr algn="ctr" eaLnBrk="1" hangingPunct="1">
              <a:defRPr/>
            </a:pPr>
            <a:r>
              <a:rPr lang="en-US" sz="4400" b="1" dirty="0" smtClean="0">
                <a:solidFill>
                  <a:schemeClr val="tx1"/>
                </a:solidFill>
                <a:latin typeface="Comic Sans MS" pitchFamily="66" charset="0"/>
              </a:rPr>
              <a:t>The Common core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and Text Complexity</a:t>
            </a:r>
          </a:p>
        </p:txBody>
      </p:sp>
      <p:sp>
        <p:nvSpPr>
          <p:cNvPr id="4" name="TextBox 3"/>
          <p:cNvSpPr txBox="1"/>
          <p:nvPr/>
        </p:nvSpPr>
        <p:spPr>
          <a:xfrm>
            <a:off x="0" y="1396940"/>
            <a:ext cx="9144000" cy="4955203"/>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r>
              <a:rPr lang="en-US" sz="2400" dirty="0">
                <a:solidFill>
                  <a:schemeClr val="tx1"/>
                </a:solidFill>
                <a:latin typeface="Comic Sans MS" pitchFamily="66" charset="0"/>
                <a:ea typeface="ＭＳ Ｐゴシック" pitchFamily="34" charset="-128"/>
              </a:rPr>
              <a:t>The Common Core Reading Standards </a:t>
            </a:r>
          </a:p>
          <a:p>
            <a:r>
              <a:rPr lang="en-US" sz="2400" dirty="0">
                <a:solidFill>
                  <a:schemeClr val="tx1"/>
                </a:solidFill>
                <a:latin typeface="Comic Sans MS" pitchFamily="66" charset="0"/>
                <a:ea typeface="ＭＳ Ｐゴシック" pitchFamily="34" charset="-128"/>
              </a:rPr>
              <a:t>address the intertwined issues of </a:t>
            </a:r>
          </a:p>
          <a:p>
            <a:pPr>
              <a:spcAft>
                <a:spcPts val="1200"/>
              </a:spcAft>
            </a:pPr>
            <a:r>
              <a:rPr lang="en-US" sz="2400" dirty="0">
                <a:solidFill>
                  <a:schemeClr val="tx1"/>
                </a:solidFill>
                <a:latin typeface="Comic Sans MS" pitchFamily="66" charset="0"/>
                <a:ea typeface="ＭＳ Ｐゴシック" pitchFamily="34" charset="-128"/>
              </a:rPr>
              <a:t>what and how students read through:</a:t>
            </a:r>
          </a:p>
          <a:p>
            <a:pPr lvl="1">
              <a:buFont typeface="Arial" pitchFamily="34" charset="0"/>
              <a:buChar char="•"/>
            </a:pPr>
            <a:r>
              <a:rPr lang="en-US" sz="2400" dirty="0">
                <a:solidFill>
                  <a:schemeClr val="tx1"/>
                </a:solidFill>
                <a:latin typeface="Comic Sans MS" pitchFamily="66" charset="0"/>
                <a:ea typeface="ＭＳ Ｐゴシック" pitchFamily="34" charset="-128"/>
              </a:rPr>
              <a:t>increasing sophistication in students’ </a:t>
            </a:r>
          </a:p>
          <a:p>
            <a:pPr lvl="1">
              <a:spcAft>
                <a:spcPts val="1200"/>
              </a:spcAft>
            </a:pPr>
            <a:r>
              <a:rPr lang="en-US" sz="2400" dirty="0">
                <a:solidFill>
                  <a:schemeClr val="tx1"/>
                </a:solidFill>
                <a:latin typeface="Comic Sans MS" pitchFamily="66" charset="0"/>
                <a:ea typeface="ＭＳ Ｐゴシック" pitchFamily="34" charset="-128"/>
              </a:rPr>
              <a:t>reading comprehension ability</a:t>
            </a:r>
          </a:p>
          <a:p>
            <a:pPr lvl="1">
              <a:buFont typeface="Arial" pitchFamily="34" charset="0"/>
              <a:buChar char="•"/>
            </a:pPr>
            <a:r>
              <a:rPr lang="en-US" sz="2400" dirty="0">
                <a:solidFill>
                  <a:schemeClr val="tx1"/>
                </a:solidFill>
                <a:latin typeface="Comic Sans MS" pitchFamily="66" charset="0"/>
                <a:ea typeface="ＭＳ Ｐゴシック" pitchFamily="34" charset="-128"/>
              </a:rPr>
              <a:t>increasing text complexity in </a:t>
            </a:r>
          </a:p>
          <a:p>
            <a:pPr lvl="1">
              <a:spcAft>
                <a:spcPts val="1200"/>
              </a:spcAft>
            </a:pPr>
            <a:r>
              <a:rPr lang="en-US" sz="2400" dirty="0">
                <a:solidFill>
                  <a:schemeClr val="tx1"/>
                </a:solidFill>
                <a:latin typeface="Comic Sans MS" pitchFamily="66" charset="0"/>
                <a:ea typeface="ＭＳ Ｐゴシック" pitchFamily="34" charset="-128"/>
              </a:rPr>
              <a:t>successive school years </a:t>
            </a:r>
          </a:p>
          <a:p>
            <a:pPr lvl="1">
              <a:buFont typeface="Arial" pitchFamily="34" charset="0"/>
              <a:buChar char="•"/>
            </a:pPr>
            <a:r>
              <a:rPr lang="en-US" sz="2400" dirty="0">
                <a:solidFill>
                  <a:schemeClr val="tx1"/>
                </a:solidFill>
                <a:latin typeface="Comic Sans MS" pitchFamily="66" charset="0"/>
                <a:ea typeface="ＭＳ Ｐゴシック" pitchFamily="34" charset="-128"/>
              </a:rPr>
              <a:t>a three-part model for determining </a:t>
            </a:r>
          </a:p>
          <a:p>
            <a:pPr lvl="1">
              <a:spcAft>
                <a:spcPts val="1200"/>
              </a:spcAft>
            </a:pPr>
            <a:r>
              <a:rPr lang="en-US" sz="2400" dirty="0">
                <a:solidFill>
                  <a:schemeClr val="tx1"/>
                </a:solidFill>
                <a:latin typeface="Comic Sans MS" pitchFamily="66" charset="0"/>
                <a:ea typeface="ＭＳ Ｐゴシック" pitchFamily="34" charset="-128"/>
              </a:rPr>
              <a:t>the difficulty of a particular text </a:t>
            </a:r>
          </a:p>
          <a:p>
            <a:endParaRPr lang="en-US" sz="2000" dirty="0">
              <a:solidFill>
                <a:schemeClr val="tx1"/>
              </a:solidFill>
              <a:latin typeface="Comic Sans MS" pitchFamily="66" charset="0"/>
              <a:ea typeface="ＭＳ Ｐゴシック" pitchFamily="34" charset="-128"/>
            </a:endParaRPr>
          </a:p>
          <a:p>
            <a:r>
              <a:rPr lang="en-US" sz="2000" dirty="0">
                <a:solidFill>
                  <a:schemeClr val="tx1"/>
                </a:solidFill>
                <a:latin typeface="Comic Sans MS" pitchFamily="66" charset="0"/>
                <a:ea typeface="ＭＳ Ｐゴシック" pitchFamily="34" charset="-128"/>
              </a:rPr>
              <a:t>*</a:t>
            </a:r>
            <a:r>
              <a:rPr lang="en-US" dirty="0">
                <a:solidFill>
                  <a:schemeClr val="tx1"/>
                </a:solidFill>
                <a:latin typeface="Comic Sans MS" pitchFamily="66" charset="0"/>
                <a:ea typeface="ＭＳ Ｐゴシック" pitchFamily="34" charset="-128"/>
              </a:rPr>
              <a:t>Adapted from Appendix A, page  4 of the </a:t>
            </a:r>
            <a:r>
              <a:rPr lang="en-US" i="1" dirty="0">
                <a:solidFill>
                  <a:schemeClr val="tx1"/>
                </a:solidFill>
                <a:latin typeface="Comic Sans MS" pitchFamily="66" charset="0"/>
                <a:ea typeface="ＭＳ Ｐゴシック" pitchFamily="34" charset="-128"/>
              </a:rPr>
              <a:t>Common Core State Standards for English Language Arts. </a:t>
            </a:r>
            <a:endParaRPr lang="en-US" sz="2000" dirty="0">
              <a:solidFill>
                <a:schemeClr val="tx1"/>
              </a:solidFill>
              <a:latin typeface="Comic Sans MS" pitchFamily="66" charset="0"/>
              <a:ea typeface="ＭＳ Ｐゴシック" pitchFamily="34" charset="-128"/>
            </a:endParaRPr>
          </a:p>
        </p:txBody>
      </p:sp>
      <p:pic>
        <p:nvPicPr>
          <p:cNvPr id="6" name="Picture 3"/>
          <p:cNvPicPr>
            <a:picLocks noChangeAspect="1" noChangeArrowheads="1"/>
          </p:cNvPicPr>
          <p:nvPr/>
        </p:nvPicPr>
        <p:blipFill>
          <a:blip r:embed="rId3" cstate="print"/>
          <a:srcRect/>
          <a:stretch>
            <a:fillRect/>
          </a:stretch>
        </p:blipFill>
        <p:spPr bwMode="auto">
          <a:xfrm>
            <a:off x="5562601" y="1600199"/>
            <a:ext cx="3312538" cy="3354741"/>
          </a:xfrm>
          <a:prstGeom prst="roundRect">
            <a:avLst/>
          </a:prstGeom>
          <a:solidFill>
            <a:schemeClr val="accent4"/>
          </a:solidFill>
          <a:ln w="9525">
            <a:noFill/>
            <a:miter lim="800000"/>
            <a:headEnd/>
            <a:tailEnd/>
          </a:ln>
          <a:effectLst>
            <a:softEdge rad="127000"/>
          </a:effectLst>
        </p:spPr>
      </p:pic>
      <p:cxnSp>
        <p:nvCxnSpPr>
          <p:cNvPr id="10" name="Straight Arrow Connector 9"/>
          <p:cNvCxnSpPr/>
          <p:nvPr/>
        </p:nvCxnSpPr>
        <p:spPr>
          <a:xfrm flipV="1">
            <a:off x="5105400" y="4114800"/>
            <a:ext cx="723900" cy="414338"/>
          </a:xfrm>
          <a:prstGeom prst="straightConnector1">
            <a:avLst/>
          </a:prstGeom>
          <a:ln w="7620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 y="6324600"/>
            <a:ext cx="9144000" cy="307777"/>
          </a:xfrm>
          <a:prstGeom prst="rect">
            <a:avLst/>
          </a:prstGeom>
          <a:noFill/>
        </p:spPr>
        <p:txBody>
          <a:bodyPr wrap="square">
            <a:spAutoFit/>
          </a:bodyPr>
          <a:lstStyle/>
          <a:p>
            <a:pPr algn="ctr">
              <a:defRPr/>
            </a:pPr>
            <a:r>
              <a:rPr lang="en-US" sz="1400" b="1" dirty="0">
                <a:solidFill>
                  <a:schemeClr val="bg1"/>
                </a:solidFill>
                <a:latin typeface="+mn-lt"/>
                <a:ea typeface="ＭＳ Ｐゴシック" pitchFamily="-105" charset="-128"/>
                <a:cs typeface="+mn-cs"/>
              </a:rPr>
              <a:t>ELA Educator Effectiveness </a:t>
            </a:r>
            <a:r>
              <a:rPr lang="en-US" sz="1400" b="1" dirty="0" smtClean="0">
                <a:solidFill>
                  <a:schemeClr val="bg1"/>
                </a:solidFill>
                <a:latin typeface="+mn-lt"/>
                <a:ea typeface="ＭＳ Ｐゴシック" pitchFamily="-105" charset="-128"/>
                <a:cs typeface="+mn-cs"/>
              </a:rPr>
              <a:t>of </a:t>
            </a:r>
            <a:r>
              <a:rPr lang="en-US" sz="1400" b="1" dirty="0">
                <a:solidFill>
                  <a:schemeClr val="bg1"/>
                </a:solidFill>
                <a:latin typeface="+mn-lt"/>
                <a:ea typeface="ＭＳ Ｐゴシック" pitchFamily="-105" charset="-128"/>
                <a:cs typeface="+mn-cs"/>
              </a:rPr>
              <a:t>Education </a:t>
            </a:r>
          </a:p>
        </p:txBody>
      </p:sp>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Autofit/>
          </a:bodyPr>
          <a:lstStyle/>
          <a:p>
            <a:pPr algn="ctr" eaLnBrk="1" hangingPunct="1">
              <a:defRPr/>
            </a:pPr>
            <a:r>
              <a:rPr lang="en-US" sz="4400" b="1" dirty="0" smtClean="0">
                <a:solidFill>
                  <a:schemeClr val="tx1"/>
                </a:solidFill>
                <a:latin typeface="Comic Sans MS" pitchFamily="66" charset="0"/>
              </a:rPr>
              <a:t>Three Part Model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for Text Complexity</a:t>
            </a:r>
          </a:p>
        </p:txBody>
      </p:sp>
      <p:sp>
        <p:nvSpPr>
          <p:cNvPr id="4" name="TextBox 3"/>
          <p:cNvSpPr txBox="1"/>
          <p:nvPr/>
        </p:nvSpPr>
        <p:spPr>
          <a:xfrm>
            <a:off x="0" y="1396940"/>
            <a:ext cx="9144000" cy="5001369"/>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marL="228600" indent="-228600">
              <a:spcAft>
                <a:spcPts val="1200"/>
              </a:spcAft>
              <a:buFontTx/>
              <a:buAutoNum type="arabicParenBoth"/>
            </a:pPr>
            <a:endParaRPr lang="en-US" sz="2000" b="1" i="1" dirty="0">
              <a:solidFill>
                <a:srgbClr val="FFFFFF"/>
              </a:solidFill>
              <a:effectLst>
                <a:outerShdw blurRad="38100" dist="38100" dir="2700000" algn="tl">
                  <a:srgbClr val="000000"/>
                </a:outerShdw>
              </a:effectLst>
              <a:ea typeface="ＭＳ Ｐゴシック" pitchFamily="34" charset="-128"/>
            </a:endParaRPr>
          </a:p>
          <a:p>
            <a:pPr marL="228600" indent="-228600">
              <a:spcAft>
                <a:spcPts val="1200"/>
              </a:spcAft>
              <a:buFontTx/>
              <a:buAutoNum type="arabicParenBoth"/>
            </a:pPr>
            <a:r>
              <a:rPr lang="en-US" sz="2800" b="1" i="1" smtClean="0">
                <a:solidFill>
                  <a:schemeClr val="tx1"/>
                </a:solidFill>
                <a:latin typeface="Comic Sans MS" pitchFamily="66" charset="0"/>
                <a:ea typeface="ＭＳ Ｐゴシック" pitchFamily="34" charset="-128"/>
              </a:rPr>
              <a:t>Qualitative dimensions of text complexity</a:t>
            </a:r>
          </a:p>
          <a:p>
            <a:pPr marL="228600" indent="-228600">
              <a:spcAft>
                <a:spcPts val="1200"/>
              </a:spcAft>
            </a:pPr>
            <a:r>
              <a:rPr lang="en-US" sz="2400" b="1" smtClean="0">
                <a:solidFill>
                  <a:schemeClr val="tx1"/>
                </a:solidFill>
                <a:latin typeface="Comic Sans MS" pitchFamily="66" charset="0"/>
                <a:ea typeface="ＭＳ Ｐゴシック" pitchFamily="34" charset="-128"/>
              </a:rPr>
              <a:t>   These are best measured by a human reader.  </a:t>
            </a:r>
          </a:p>
          <a:p>
            <a:pPr marL="228600" indent="-228600">
              <a:spcAft>
                <a:spcPts val="600"/>
              </a:spcAft>
            </a:pPr>
            <a:r>
              <a:rPr lang="en-US" sz="2400" b="1" smtClean="0">
                <a:solidFill>
                  <a:schemeClr val="tx1"/>
                </a:solidFill>
                <a:latin typeface="Comic Sans MS" pitchFamily="66" charset="0"/>
                <a:ea typeface="ＭＳ Ｐゴシック" pitchFamily="34" charset="-128"/>
              </a:rPr>
              <a:t>   Examples:  </a:t>
            </a:r>
          </a:p>
          <a:p>
            <a:pPr marL="685800" lvl="1" indent="-228600">
              <a:spcAft>
                <a:spcPts val="600"/>
              </a:spcAft>
              <a:buFont typeface="Arial" pitchFamily="34" charset="0"/>
              <a:buChar char="•"/>
            </a:pPr>
            <a:r>
              <a:rPr lang="en-US" sz="2400" b="1" smtClean="0">
                <a:solidFill>
                  <a:schemeClr val="tx1"/>
                </a:solidFill>
                <a:latin typeface="Comic Sans MS" pitchFamily="66" charset="0"/>
                <a:ea typeface="ＭＳ Ｐゴシック" pitchFamily="34" charset="-128"/>
              </a:rPr>
              <a:t>Levels of meaning or purpose</a:t>
            </a:r>
          </a:p>
          <a:p>
            <a:pPr marL="685800" lvl="1" indent="-228600">
              <a:spcAft>
                <a:spcPts val="600"/>
              </a:spcAft>
              <a:buFont typeface="Arial" pitchFamily="34" charset="0"/>
              <a:buChar char="•"/>
            </a:pPr>
            <a:r>
              <a:rPr lang="en-US" sz="2400" b="1" smtClean="0">
                <a:solidFill>
                  <a:schemeClr val="tx1"/>
                </a:solidFill>
                <a:latin typeface="Comic Sans MS" pitchFamily="66" charset="0"/>
                <a:ea typeface="ＭＳ Ｐゴシック" pitchFamily="34" charset="-128"/>
              </a:rPr>
              <a:t>Structure</a:t>
            </a:r>
          </a:p>
          <a:p>
            <a:pPr marL="685800" lvl="1" indent="-228600">
              <a:spcAft>
                <a:spcPts val="600"/>
              </a:spcAft>
              <a:buFont typeface="Arial" pitchFamily="34" charset="0"/>
              <a:buChar char="•"/>
            </a:pPr>
            <a:r>
              <a:rPr lang="en-US" sz="2400" b="1" smtClean="0">
                <a:solidFill>
                  <a:schemeClr val="tx1"/>
                </a:solidFill>
                <a:latin typeface="Comic Sans MS" pitchFamily="66" charset="0"/>
                <a:ea typeface="ＭＳ Ｐゴシック" pitchFamily="34" charset="-128"/>
              </a:rPr>
              <a:t>Language conventionality and clarity</a:t>
            </a:r>
          </a:p>
          <a:p>
            <a:pPr marL="685800" lvl="1" indent="-228600">
              <a:spcAft>
                <a:spcPts val="600"/>
              </a:spcAft>
              <a:buFont typeface="Arial" pitchFamily="34" charset="0"/>
              <a:buChar char="•"/>
            </a:pPr>
            <a:r>
              <a:rPr lang="en-US" sz="2400" b="1" smtClean="0">
                <a:solidFill>
                  <a:schemeClr val="tx1"/>
                </a:solidFill>
                <a:latin typeface="Comic Sans MS" pitchFamily="66" charset="0"/>
                <a:ea typeface="ＭＳ Ｐゴシック" pitchFamily="34" charset="-128"/>
              </a:rPr>
              <a:t>Knowledge demands </a:t>
            </a:r>
          </a:p>
          <a:p>
            <a:pPr marL="228600" indent="-228600"/>
            <a:endParaRPr lang="en-US" sz="1600" smtClean="0">
              <a:solidFill>
                <a:schemeClr val="tx1"/>
              </a:solidFill>
              <a:latin typeface="Comic Sans MS" pitchFamily="66" charset="0"/>
              <a:ea typeface="ＭＳ Ｐゴシック" pitchFamily="34" charset="-128"/>
            </a:endParaRPr>
          </a:p>
          <a:p>
            <a:pPr marL="228600" indent="-228600"/>
            <a:endParaRPr lang="en-US" sz="2000" smtClean="0">
              <a:solidFill>
                <a:schemeClr val="tx1"/>
              </a:solidFill>
              <a:latin typeface="Comic Sans MS" pitchFamily="66" charset="0"/>
              <a:ea typeface="ＭＳ Ｐゴシック" pitchFamily="34" charset="-128"/>
            </a:endParaRPr>
          </a:p>
          <a:p>
            <a:pPr marL="228600" indent="-228600"/>
            <a:r>
              <a:rPr lang="en-US" b="1" smtClean="0">
                <a:solidFill>
                  <a:schemeClr val="tx1"/>
                </a:solidFill>
                <a:latin typeface="Comic Sans MS" pitchFamily="66" charset="0"/>
                <a:ea typeface="ＭＳ Ｐゴシック" pitchFamily="34" charset="-128"/>
              </a:rPr>
              <a:t>*Adapted from Appendix A, page  4 of the </a:t>
            </a:r>
            <a:r>
              <a:rPr lang="en-US" b="1" i="1" smtClean="0">
                <a:solidFill>
                  <a:schemeClr val="tx1"/>
                </a:solidFill>
                <a:latin typeface="Comic Sans MS" pitchFamily="66" charset="0"/>
                <a:ea typeface="ＭＳ Ｐゴシック" pitchFamily="34" charset="-128"/>
              </a:rPr>
              <a:t>Common Core State Standards for English Language Arts. </a:t>
            </a:r>
            <a:endParaRPr lang="en-US" b="1" dirty="0">
              <a:solidFill>
                <a:schemeClr val="tx1"/>
              </a:solidFill>
              <a:latin typeface="Comic Sans MS" pitchFamily="66" charset="0"/>
              <a:ea typeface="ＭＳ Ｐゴシック" pitchFamily="34" charset="-128"/>
            </a:endParaRPr>
          </a:p>
        </p:txBody>
      </p:sp>
      <p:pic>
        <p:nvPicPr>
          <p:cNvPr id="7" name="Picture 3"/>
          <p:cNvPicPr>
            <a:picLocks noChangeAspect="1" noChangeArrowheads="1"/>
          </p:cNvPicPr>
          <p:nvPr/>
        </p:nvPicPr>
        <p:blipFill>
          <a:blip r:embed="rId3" cstate="print"/>
          <a:srcRect/>
          <a:stretch>
            <a:fillRect/>
          </a:stretch>
        </p:blipFill>
        <p:spPr bwMode="auto">
          <a:xfrm>
            <a:off x="5943599" y="2209800"/>
            <a:ext cx="3067407" cy="2971799"/>
          </a:xfrm>
          <a:prstGeom prst="ellipse">
            <a:avLst/>
          </a:prstGeom>
          <a:ln>
            <a:solidFill>
              <a:schemeClr val="tx1"/>
            </a:solidFill>
          </a:ln>
          <a:effectLst>
            <a:glow rad="228600">
              <a:schemeClr val="accent5">
                <a:satMod val="175000"/>
                <a:alpha val="40000"/>
              </a:schemeClr>
            </a:glow>
            <a:softEdge rad="127000"/>
          </a:effectLst>
          <a:scene3d>
            <a:camera prst="isometricRightUp"/>
            <a:lightRig rig="threePt" dir="t"/>
          </a:scene3d>
          <a:sp3d>
            <a:bevelT prst="slope"/>
          </a:sp3d>
        </p:spPr>
      </p:pic>
      <p:sp>
        <p:nvSpPr>
          <p:cNvPr id="6" name="Right Arrow 5"/>
          <p:cNvSpPr/>
          <p:nvPr/>
        </p:nvSpPr>
        <p:spPr>
          <a:xfrm>
            <a:off x="5943600" y="3505201"/>
            <a:ext cx="838200" cy="304799"/>
          </a:xfrm>
          <a:prstGeom prst="rightArrow">
            <a:avLst/>
          </a:prstGeom>
          <a:solidFill>
            <a:schemeClr val="tx1"/>
          </a:solidFill>
          <a:ln w="9525">
            <a:solidFill>
              <a:schemeClr val="bg2"/>
            </a:solidFill>
          </a:ln>
          <a:effectLst>
            <a:glow rad="228600">
              <a:schemeClr val="accent1">
                <a:satMod val="175000"/>
                <a:alpha val="40000"/>
              </a:schemeClr>
            </a:glow>
            <a:outerShdw blurRad="101600" dist="25400" dir="4800000" sx="103000" sy="103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sp>
        <p:nvSpPr>
          <p:cNvPr id="9" name="TextBox 8"/>
          <p:cNvSpPr txBox="1"/>
          <p:nvPr/>
        </p:nvSpPr>
        <p:spPr>
          <a:xfrm>
            <a:off x="246063" y="6445250"/>
            <a:ext cx="7907337" cy="307975"/>
          </a:xfrm>
          <a:prstGeom prst="rect">
            <a:avLst/>
          </a:prstGeom>
          <a:noFill/>
        </p:spPr>
        <p:txBody>
          <a:bodyPr>
            <a:spAutoFit/>
          </a:bodyPr>
          <a:lstStyle/>
          <a:p>
            <a:pPr>
              <a:defRPr/>
            </a:pPr>
            <a:r>
              <a:rPr lang="en-US" sz="1400" b="1" dirty="0">
                <a:solidFill>
                  <a:schemeClr val="bg1"/>
                </a:solidFill>
                <a:latin typeface="+mn-lt"/>
                <a:ea typeface="ＭＳ Ｐゴシック" pitchFamily="-105" charset="-128"/>
                <a:cs typeface="+mn-cs"/>
              </a:rPr>
              <a:t>ELA Educator Effectiveness Academy, Summer 2011 © Maryland State Department of Education </a:t>
            </a:r>
          </a:p>
        </p:txBody>
      </p:sp>
      <p:sp>
        <p:nvSpPr>
          <p:cNvPr id="8" name="Footer Placeholder 7"/>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152400"/>
            <a:ext cx="9144000" cy="1282700"/>
          </a:xfrm>
        </p:spPr>
        <p:txBody>
          <a:bodyPr>
            <a:noAutofit/>
          </a:bodyPr>
          <a:lstStyle/>
          <a:p>
            <a:pPr algn="ctr" eaLnBrk="1" hangingPunct="1">
              <a:defRPr/>
            </a:pPr>
            <a:r>
              <a:rPr lang="en-US" sz="4400" b="1" dirty="0" smtClean="0">
                <a:solidFill>
                  <a:schemeClr val="tx1"/>
                </a:solidFill>
                <a:latin typeface="Comic Sans MS" pitchFamily="66" charset="0"/>
              </a:rPr>
              <a:t>Three Part Model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for Text Complexity</a:t>
            </a:r>
          </a:p>
        </p:txBody>
      </p:sp>
      <p:sp>
        <p:nvSpPr>
          <p:cNvPr id="4" name="TextBox 3"/>
          <p:cNvSpPr txBox="1"/>
          <p:nvPr/>
        </p:nvSpPr>
        <p:spPr>
          <a:xfrm>
            <a:off x="0" y="1396941"/>
            <a:ext cx="9144000" cy="4959410"/>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marL="228600" indent="-228600"/>
            <a:endParaRPr lang="en-US" sz="2000" b="1" i="1" dirty="0">
              <a:solidFill>
                <a:schemeClr val="tx1"/>
              </a:solidFill>
              <a:latin typeface="Comic Sans MS" pitchFamily="66" charset="0"/>
              <a:ea typeface="ＭＳ Ｐゴシック" pitchFamily="34" charset="-128"/>
            </a:endParaRPr>
          </a:p>
          <a:p>
            <a:pPr marL="228600" indent="-228600">
              <a:spcAft>
                <a:spcPts val="1200"/>
              </a:spcAft>
            </a:pPr>
            <a:r>
              <a:rPr lang="en-US" sz="2800" b="1" dirty="0">
                <a:solidFill>
                  <a:schemeClr val="tx1"/>
                </a:solidFill>
                <a:latin typeface="Comic Sans MS" pitchFamily="66" charset="0"/>
                <a:ea typeface="ＭＳ Ｐゴシック" pitchFamily="34" charset="-128"/>
              </a:rPr>
              <a:t>(2) Quantitative dimensions of text complexity</a:t>
            </a:r>
          </a:p>
          <a:p>
            <a:pPr marL="228600" indent="-228600">
              <a:spcAft>
                <a:spcPts val="1200"/>
              </a:spcAft>
            </a:pPr>
            <a:r>
              <a:rPr lang="en-US" sz="2400" b="1" dirty="0">
                <a:solidFill>
                  <a:schemeClr val="tx1"/>
                </a:solidFill>
                <a:latin typeface="Comic Sans MS" pitchFamily="66" charset="0"/>
                <a:ea typeface="ＭＳ Ｐゴシック" pitchFamily="34" charset="-128"/>
              </a:rPr>
              <a:t>       These are typically measured by computer software.  </a:t>
            </a:r>
          </a:p>
          <a:p>
            <a:pPr marL="228600" indent="-228600">
              <a:spcAft>
                <a:spcPts val="600"/>
              </a:spcAft>
            </a:pPr>
            <a:r>
              <a:rPr lang="en-US" sz="2400" b="1" dirty="0">
                <a:solidFill>
                  <a:schemeClr val="tx1"/>
                </a:solidFill>
                <a:latin typeface="Comic Sans MS" pitchFamily="66" charset="0"/>
                <a:ea typeface="ＭＳ Ｐゴシック" pitchFamily="34" charset="-128"/>
              </a:rPr>
              <a:t>       Examples:  </a:t>
            </a:r>
          </a:p>
          <a:p>
            <a:pPr marL="1143000" lvl="2" indent="-228600">
              <a:spcAft>
                <a:spcPts val="600"/>
              </a:spcAft>
              <a:buFont typeface="Arial" pitchFamily="34" charset="0"/>
              <a:buChar char="•"/>
            </a:pPr>
            <a:r>
              <a:rPr lang="en-US" sz="2400" b="1" dirty="0">
                <a:solidFill>
                  <a:schemeClr val="tx1"/>
                </a:solidFill>
                <a:latin typeface="Comic Sans MS" pitchFamily="66" charset="0"/>
                <a:ea typeface="ＭＳ Ｐゴシック" pitchFamily="34" charset="-128"/>
              </a:rPr>
              <a:t>Word length</a:t>
            </a:r>
          </a:p>
          <a:p>
            <a:pPr marL="1143000" lvl="2" indent="-228600">
              <a:spcAft>
                <a:spcPts val="600"/>
              </a:spcAft>
              <a:buFont typeface="Arial" pitchFamily="34" charset="0"/>
              <a:buChar char="•"/>
            </a:pPr>
            <a:r>
              <a:rPr lang="en-US" sz="2400" b="1" dirty="0">
                <a:solidFill>
                  <a:schemeClr val="tx1"/>
                </a:solidFill>
                <a:latin typeface="Comic Sans MS" pitchFamily="66" charset="0"/>
                <a:ea typeface="ＭＳ Ｐゴシック" pitchFamily="34" charset="-128"/>
              </a:rPr>
              <a:t>Word frequency</a:t>
            </a:r>
          </a:p>
          <a:p>
            <a:pPr marL="1143000" lvl="2" indent="-228600">
              <a:spcAft>
                <a:spcPts val="600"/>
              </a:spcAft>
              <a:buFont typeface="Arial" pitchFamily="34" charset="0"/>
              <a:buChar char="•"/>
            </a:pPr>
            <a:r>
              <a:rPr lang="en-US" sz="2400" b="1" dirty="0">
                <a:solidFill>
                  <a:schemeClr val="tx1"/>
                </a:solidFill>
                <a:latin typeface="Comic Sans MS" pitchFamily="66" charset="0"/>
                <a:ea typeface="ＭＳ Ｐゴシック" pitchFamily="34" charset="-128"/>
              </a:rPr>
              <a:t>Sentence length</a:t>
            </a:r>
          </a:p>
          <a:p>
            <a:pPr marL="1143000" lvl="2" indent="-228600">
              <a:buFont typeface="Arial" pitchFamily="34" charset="0"/>
              <a:buChar char="•"/>
            </a:pPr>
            <a:r>
              <a:rPr lang="en-US" sz="2400" b="1" dirty="0">
                <a:solidFill>
                  <a:schemeClr val="tx1"/>
                </a:solidFill>
                <a:latin typeface="Comic Sans MS" pitchFamily="66" charset="0"/>
                <a:ea typeface="ＭＳ Ｐゴシック" pitchFamily="34" charset="-128"/>
              </a:rPr>
              <a:t>Text cohesion</a:t>
            </a:r>
          </a:p>
          <a:p>
            <a:pPr marL="228600" indent="-228600"/>
            <a:endParaRPr lang="en-US" sz="1600" dirty="0">
              <a:solidFill>
                <a:schemeClr val="tx1"/>
              </a:solidFill>
              <a:latin typeface="Comic Sans MS" pitchFamily="66" charset="0"/>
              <a:ea typeface="ＭＳ Ｐゴシック" pitchFamily="34" charset="-128"/>
            </a:endParaRPr>
          </a:p>
          <a:p>
            <a:pPr marL="228600" indent="-228600"/>
            <a:endParaRPr lang="en-US" sz="2000" dirty="0">
              <a:solidFill>
                <a:schemeClr val="tx1"/>
              </a:solidFill>
              <a:latin typeface="Comic Sans MS" pitchFamily="66" charset="0"/>
              <a:ea typeface="ＭＳ Ｐゴシック" pitchFamily="34" charset="-128"/>
            </a:endParaRPr>
          </a:p>
          <a:p>
            <a:pPr marL="228600" indent="-228600"/>
            <a:endParaRPr lang="en-US" sz="800" dirty="0">
              <a:solidFill>
                <a:schemeClr val="tx1"/>
              </a:solidFill>
              <a:latin typeface="Comic Sans MS" pitchFamily="66" charset="0"/>
              <a:ea typeface="ＭＳ Ｐゴシック" pitchFamily="34" charset="-128"/>
            </a:endParaRPr>
          </a:p>
          <a:p>
            <a:pPr marL="228600" indent="-228600"/>
            <a:r>
              <a:rPr lang="en-US" sz="2000" b="1" dirty="0">
                <a:solidFill>
                  <a:schemeClr val="tx1"/>
                </a:solidFill>
                <a:latin typeface="Comic Sans MS" pitchFamily="66" charset="0"/>
                <a:ea typeface="ＭＳ Ｐゴシック" pitchFamily="34" charset="-128"/>
              </a:rPr>
              <a:t>*</a:t>
            </a:r>
            <a:r>
              <a:rPr lang="en-US" b="1" dirty="0">
                <a:solidFill>
                  <a:schemeClr val="tx1"/>
                </a:solidFill>
                <a:latin typeface="Comic Sans MS" pitchFamily="66" charset="0"/>
                <a:ea typeface="ＭＳ Ｐゴシック" pitchFamily="34" charset="-128"/>
              </a:rPr>
              <a:t>Adapted from Appendix A, page  4 of the Common Core State Standards for English Language Arts.</a:t>
            </a:r>
          </a:p>
        </p:txBody>
      </p:sp>
      <p:pic>
        <p:nvPicPr>
          <p:cNvPr id="6" name="Picture 3"/>
          <p:cNvPicPr>
            <a:picLocks noChangeAspect="1" noChangeArrowheads="1"/>
          </p:cNvPicPr>
          <p:nvPr/>
        </p:nvPicPr>
        <p:blipFill>
          <a:blip r:embed="rId3" cstate="print"/>
          <a:srcRect/>
          <a:stretch>
            <a:fillRect/>
          </a:stretch>
        </p:blipFill>
        <p:spPr bwMode="auto">
          <a:xfrm>
            <a:off x="4495800" y="2590800"/>
            <a:ext cx="3200400" cy="3100646"/>
          </a:xfrm>
          <a:prstGeom prst="ellipse">
            <a:avLst/>
          </a:prstGeom>
          <a:ln>
            <a:noFill/>
          </a:ln>
          <a:effectLst>
            <a:glow rad="228600">
              <a:schemeClr val="accent5">
                <a:satMod val="175000"/>
                <a:alpha val="40000"/>
              </a:schemeClr>
            </a:glow>
            <a:softEdge rad="127000"/>
          </a:effectLst>
          <a:scene3d>
            <a:camera prst="isometricLeftDown"/>
            <a:lightRig rig="threePt" dir="t"/>
          </a:scene3d>
          <a:sp3d>
            <a:bevelT prst="slope"/>
          </a:sp3d>
        </p:spPr>
      </p:pic>
      <p:sp>
        <p:nvSpPr>
          <p:cNvPr id="7" name="Left Arrow 6"/>
          <p:cNvSpPr/>
          <p:nvPr/>
        </p:nvSpPr>
        <p:spPr>
          <a:xfrm>
            <a:off x="6700698" y="4038600"/>
            <a:ext cx="995502" cy="381000"/>
          </a:xfrm>
          <a:prstGeom prst="leftArrow">
            <a:avLst/>
          </a:prstGeom>
          <a:solidFill>
            <a:schemeClr val="tx1"/>
          </a:solidFill>
          <a:ln>
            <a:solidFill>
              <a:schemeClr val="bg2"/>
            </a:solidFill>
          </a:ln>
          <a:effectLst>
            <a:glow rad="228600">
              <a:schemeClr val="accent1">
                <a:satMod val="175000"/>
                <a:alpha val="40000"/>
              </a:schemeClr>
            </a:glow>
            <a:outerShdw blurRad="101600" dist="25400" dir="4800000" sx="103000" sy="103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sp>
        <p:nvSpPr>
          <p:cNvPr id="9" name="TextBox 8"/>
          <p:cNvSpPr txBox="1"/>
          <p:nvPr/>
        </p:nvSpPr>
        <p:spPr>
          <a:xfrm>
            <a:off x="246063" y="6445250"/>
            <a:ext cx="7907337" cy="307975"/>
          </a:xfrm>
          <a:prstGeom prst="rect">
            <a:avLst/>
          </a:prstGeom>
          <a:noFill/>
        </p:spPr>
        <p:txBody>
          <a:bodyPr>
            <a:spAutoFit/>
          </a:bodyPr>
          <a:lstStyle/>
          <a:p>
            <a:pPr>
              <a:defRPr/>
            </a:pPr>
            <a:r>
              <a:rPr lang="en-US" sz="1400" b="1" dirty="0">
                <a:solidFill>
                  <a:schemeClr val="bg1"/>
                </a:solidFill>
                <a:latin typeface="+mn-lt"/>
                <a:ea typeface="ＭＳ Ｐゴシック" pitchFamily="-105" charset="-128"/>
                <a:cs typeface="+mn-cs"/>
              </a:rPr>
              <a:t>ELA Educator Effectiveness Academy, Summer 2011 © Maryland State Department of Education </a:t>
            </a:r>
          </a:p>
        </p:txBody>
      </p:sp>
      <p:sp>
        <p:nvSpPr>
          <p:cNvPr id="8" name="Footer Placeholder 7"/>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Autofit/>
          </a:bodyPr>
          <a:lstStyle/>
          <a:p>
            <a:pPr algn="ctr" eaLnBrk="1" hangingPunct="1">
              <a:defRPr/>
            </a:pPr>
            <a:r>
              <a:rPr lang="en-US" sz="4400" b="1" dirty="0" smtClean="0">
                <a:solidFill>
                  <a:schemeClr val="tx1"/>
                </a:solidFill>
                <a:latin typeface="Comic Sans MS" pitchFamily="66" charset="0"/>
              </a:rPr>
              <a:t>Three Part Model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for Text Complexity</a:t>
            </a:r>
          </a:p>
        </p:txBody>
      </p:sp>
      <p:sp>
        <p:nvSpPr>
          <p:cNvPr id="5" name="Footer Placeholder 3"/>
          <p:cNvSpPr>
            <a:spLocks noGrp="1"/>
          </p:cNvSpPr>
          <p:nvPr>
            <p:ph type="ftr" sz="quarter" idx="11"/>
          </p:nvPr>
        </p:nvSpPr>
        <p:spPr>
          <a:xfrm>
            <a:off x="152400" y="6477000"/>
            <a:ext cx="8991600" cy="381000"/>
          </a:xfrm>
        </p:spPr>
        <p:txBody>
          <a:bodyPr/>
          <a:lstStyle/>
          <a:p>
            <a:pPr algn="ctr">
              <a:defRPr/>
            </a:pP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
        <p:nvSpPr>
          <p:cNvPr id="4" name="TextBox 3"/>
          <p:cNvSpPr txBox="1"/>
          <p:nvPr/>
        </p:nvSpPr>
        <p:spPr>
          <a:xfrm>
            <a:off x="0" y="1396941"/>
            <a:ext cx="9144000" cy="5016758"/>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pPr>
              <a:spcAft>
                <a:spcPts val="600"/>
              </a:spcAft>
            </a:pPr>
            <a:r>
              <a:rPr lang="en-US" sz="2000" dirty="0">
                <a:solidFill>
                  <a:schemeClr val="tx1"/>
                </a:solidFill>
                <a:latin typeface="Comic Sans MS" pitchFamily="66" charset="0"/>
                <a:ea typeface="ＭＳ Ｐゴシック" pitchFamily="34" charset="-128"/>
              </a:rPr>
              <a:t>(3) Reader and task considerations</a:t>
            </a:r>
          </a:p>
          <a:p>
            <a:pPr>
              <a:spcAft>
                <a:spcPts val="1200"/>
              </a:spcAft>
            </a:pPr>
            <a:r>
              <a:rPr lang="en-US" sz="2000" dirty="0">
                <a:solidFill>
                  <a:schemeClr val="tx1"/>
                </a:solidFill>
                <a:latin typeface="Comic Sans MS" pitchFamily="66" charset="0"/>
                <a:ea typeface="ＭＳ Ｐゴシック" pitchFamily="34" charset="-128"/>
              </a:rPr>
              <a:t>These deal with variables specific to particular readers and/or to particular tasks.  They are best made by teachers employing their professional judgment, experience, and knowledge of their students and the subject.  </a:t>
            </a:r>
          </a:p>
          <a:p>
            <a:r>
              <a:rPr lang="en-US" sz="2000" dirty="0">
                <a:solidFill>
                  <a:schemeClr val="tx1"/>
                </a:solidFill>
                <a:latin typeface="Comic Sans MS" pitchFamily="66" charset="0"/>
                <a:ea typeface="ＭＳ Ｐゴシック" pitchFamily="34" charset="-128"/>
              </a:rPr>
              <a:t>Examples of variables specific to readers:</a:t>
            </a:r>
          </a:p>
          <a:p>
            <a:pPr lvl="1">
              <a:buFont typeface="Arial" pitchFamily="34" charset="0"/>
              <a:buChar char="•"/>
            </a:pPr>
            <a:r>
              <a:rPr lang="en-US" sz="2000" dirty="0">
                <a:solidFill>
                  <a:schemeClr val="tx1"/>
                </a:solidFill>
                <a:latin typeface="Comic Sans MS" pitchFamily="66" charset="0"/>
                <a:ea typeface="ＭＳ Ｐゴシック" pitchFamily="34" charset="-128"/>
              </a:rPr>
              <a:t>Motivation</a:t>
            </a:r>
          </a:p>
          <a:p>
            <a:pPr lvl="1">
              <a:buFont typeface="Arial" pitchFamily="34" charset="0"/>
              <a:buChar char="•"/>
            </a:pPr>
            <a:r>
              <a:rPr lang="en-US" sz="2000" dirty="0">
                <a:solidFill>
                  <a:schemeClr val="tx1"/>
                </a:solidFill>
                <a:latin typeface="Comic Sans MS" pitchFamily="66" charset="0"/>
                <a:ea typeface="ＭＳ Ｐゴシック" pitchFamily="34" charset="-128"/>
              </a:rPr>
              <a:t>Knowledge</a:t>
            </a:r>
          </a:p>
          <a:p>
            <a:pPr lvl="1">
              <a:spcAft>
                <a:spcPts val="600"/>
              </a:spcAft>
              <a:buFont typeface="Arial" pitchFamily="34" charset="0"/>
              <a:buChar char="•"/>
            </a:pPr>
            <a:r>
              <a:rPr lang="en-US" sz="2000" dirty="0">
                <a:solidFill>
                  <a:schemeClr val="tx1"/>
                </a:solidFill>
                <a:latin typeface="Comic Sans MS" pitchFamily="66" charset="0"/>
                <a:ea typeface="ＭＳ Ｐゴシック" pitchFamily="34" charset="-128"/>
              </a:rPr>
              <a:t>Experiences </a:t>
            </a:r>
          </a:p>
          <a:p>
            <a:r>
              <a:rPr lang="en-US" sz="2000" dirty="0">
                <a:solidFill>
                  <a:schemeClr val="tx1"/>
                </a:solidFill>
                <a:latin typeface="Comic Sans MS" pitchFamily="66" charset="0"/>
                <a:ea typeface="ＭＳ Ｐゴシック" pitchFamily="34" charset="-128"/>
              </a:rPr>
              <a:t>Examples of variables specific to tasks:</a:t>
            </a:r>
          </a:p>
          <a:p>
            <a:pPr lvl="1">
              <a:buFont typeface="Arial" pitchFamily="34" charset="0"/>
              <a:buChar char="•"/>
            </a:pPr>
            <a:r>
              <a:rPr lang="en-US" sz="2000" dirty="0">
                <a:solidFill>
                  <a:schemeClr val="tx1"/>
                </a:solidFill>
                <a:latin typeface="Comic Sans MS" pitchFamily="66" charset="0"/>
                <a:ea typeface="ＭＳ Ｐゴシック" pitchFamily="34" charset="-128"/>
              </a:rPr>
              <a:t>Purpose </a:t>
            </a:r>
          </a:p>
          <a:p>
            <a:pPr lvl="1">
              <a:buFont typeface="Arial" pitchFamily="34" charset="0"/>
              <a:buChar char="•"/>
            </a:pPr>
            <a:r>
              <a:rPr lang="en-US" sz="2000" dirty="0">
                <a:solidFill>
                  <a:schemeClr val="tx1"/>
                </a:solidFill>
                <a:latin typeface="Comic Sans MS" pitchFamily="66" charset="0"/>
                <a:ea typeface="ＭＳ Ｐゴシック" pitchFamily="34" charset="-128"/>
              </a:rPr>
              <a:t>Complexity</a:t>
            </a:r>
          </a:p>
          <a:p>
            <a:endParaRPr lang="en-US" sz="2000" dirty="0">
              <a:solidFill>
                <a:schemeClr val="tx1"/>
              </a:solidFill>
              <a:latin typeface="Comic Sans MS" pitchFamily="66" charset="0"/>
              <a:ea typeface="ＭＳ Ｐゴシック" pitchFamily="34" charset="-128"/>
            </a:endParaRPr>
          </a:p>
          <a:p>
            <a:r>
              <a:rPr lang="en-US" sz="2000" dirty="0">
                <a:solidFill>
                  <a:schemeClr val="tx1"/>
                </a:solidFill>
                <a:latin typeface="Comic Sans MS" pitchFamily="66" charset="0"/>
                <a:ea typeface="ＭＳ Ｐゴシック" pitchFamily="34" charset="-128"/>
              </a:rPr>
              <a:t>*Adapted from Appendix A, page  4 of the Common Core State Standards for English Language Arts. </a:t>
            </a:r>
            <a:endParaRPr lang="en-US" sz="1600" dirty="0">
              <a:solidFill>
                <a:srgbClr val="FFFFFF"/>
              </a:solidFill>
              <a:ea typeface="ＭＳ Ｐゴシック" pitchFamily="34" charset="-128"/>
            </a:endParaRPr>
          </a:p>
        </p:txBody>
      </p:sp>
      <p:pic>
        <p:nvPicPr>
          <p:cNvPr id="6" name="Picture 3"/>
          <p:cNvPicPr>
            <a:picLocks noChangeAspect="1" noChangeArrowheads="1"/>
          </p:cNvPicPr>
          <p:nvPr/>
        </p:nvPicPr>
        <p:blipFill>
          <a:blip r:embed="rId3" cstate="print"/>
          <a:srcRect/>
          <a:stretch>
            <a:fillRect/>
          </a:stretch>
        </p:blipFill>
        <p:spPr bwMode="auto">
          <a:xfrm>
            <a:off x="5791200" y="2895600"/>
            <a:ext cx="2900502" cy="2819400"/>
          </a:xfrm>
          <a:prstGeom prst="ellipse">
            <a:avLst/>
          </a:prstGeom>
          <a:ln>
            <a:noFill/>
          </a:ln>
          <a:effectLst>
            <a:glow rad="228600">
              <a:schemeClr val="accent5">
                <a:satMod val="175000"/>
                <a:alpha val="40000"/>
              </a:schemeClr>
            </a:glow>
            <a:softEdge rad="127000"/>
          </a:effectLst>
          <a:scene3d>
            <a:camera prst="isometricTopUp"/>
            <a:lightRig rig="threePt" dir="t"/>
          </a:scene3d>
          <a:sp3d>
            <a:bevelT prst="slope"/>
          </a:sp3d>
        </p:spPr>
      </p:pic>
      <p:sp>
        <p:nvSpPr>
          <p:cNvPr id="7" name="Up Arrow 6"/>
          <p:cNvSpPr/>
          <p:nvPr/>
        </p:nvSpPr>
        <p:spPr>
          <a:xfrm>
            <a:off x="7696200" y="4800600"/>
            <a:ext cx="228600" cy="752696"/>
          </a:xfrm>
          <a:prstGeom prst="upArrow">
            <a:avLst/>
          </a:prstGeom>
          <a:solidFill>
            <a:schemeClr val="tx1"/>
          </a:solidFill>
          <a:ln>
            <a:solidFill>
              <a:schemeClr val="bg2"/>
            </a:solidFill>
          </a:ln>
          <a:effectLst>
            <a:glow rad="228600">
              <a:schemeClr val="accent1">
                <a:satMod val="175000"/>
                <a:alpha val="40000"/>
              </a:schemeClr>
            </a:glow>
            <a:outerShdw blurRad="101600" dist="25400" dir="4800000" sx="103000" sy="103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34"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Determining Text Complexity</a:t>
            </a:r>
          </a:p>
        </p:txBody>
      </p:sp>
      <p:sp>
        <p:nvSpPr>
          <p:cNvPr id="4" name="TextBox 3"/>
          <p:cNvSpPr txBox="1"/>
          <p:nvPr/>
        </p:nvSpPr>
        <p:spPr>
          <a:xfrm>
            <a:off x="0" y="1752600"/>
            <a:ext cx="9144000" cy="4324261"/>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a:buFont typeface="Arial" pitchFamily="34" charset="0"/>
              <a:buChar char="•"/>
            </a:pPr>
            <a:r>
              <a:rPr lang="en-US" sz="2400" dirty="0">
                <a:solidFill>
                  <a:schemeClr val="tx1"/>
                </a:solidFill>
                <a:latin typeface="Comic Sans MS" pitchFamily="66" charset="0"/>
                <a:ea typeface="ＭＳ Ｐゴシック" pitchFamily="34" charset="-128"/>
              </a:rPr>
              <a:t>Recall that a </a:t>
            </a:r>
            <a:r>
              <a:rPr lang="en-US" sz="2400" dirty="0" err="1">
                <a:solidFill>
                  <a:schemeClr val="tx1"/>
                </a:solidFill>
                <a:latin typeface="Comic Sans MS" pitchFamily="66" charset="0"/>
                <a:ea typeface="ＭＳ Ｐゴシック" pitchFamily="34" charset="-128"/>
              </a:rPr>
              <a:t>Lexile</a:t>
            </a:r>
            <a:r>
              <a:rPr lang="en-US" sz="2400" dirty="0">
                <a:solidFill>
                  <a:schemeClr val="tx1"/>
                </a:solidFill>
                <a:latin typeface="Comic Sans MS" pitchFamily="66" charset="0"/>
                <a:ea typeface="ＭＳ Ｐゴシック" pitchFamily="34" charset="-128"/>
              </a:rPr>
              <a:t> text measure is determined </a:t>
            </a:r>
          </a:p>
          <a:p>
            <a:pPr>
              <a:spcAft>
                <a:spcPts val="1200"/>
              </a:spcAft>
            </a:pPr>
            <a:r>
              <a:rPr lang="en-US" sz="2400" dirty="0">
                <a:solidFill>
                  <a:schemeClr val="tx1"/>
                </a:solidFill>
                <a:latin typeface="Comic Sans MS" pitchFamily="66" charset="0"/>
                <a:ea typeface="ＭＳ Ｐゴシック" pitchFamily="34" charset="-128"/>
              </a:rPr>
              <a:t>  by word frequency and sentence length. </a:t>
            </a:r>
          </a:p>
          <a:p>
            <a:pPr>
              <a:buFont typeface="Arial" pitchFamily="34" charset="0"/>
              <a:buChar char="•"/>
            </a:pPr>
            <a:r>
              <a:rPr lang="en-US" sz="2400" dirty="0">
                <a:solidFill>
                  <a:schemeClr val="tx1"/>
                </a:solidFill>
                <a:latin typeface="Comic Sans MS" pitchFamily="66" charset="0"/>
                <a:ea typeface="ＭＳ Ｐゴシック" pitchFamily="34" charset="-128"/>
              </a:rPr>
              <a:t>Many other factors affect text complexity, </a:t>
            </a:r>
          </a:p>
          <a:p>
            <a:r>
              <a:rPr lang="en-US" sz="2400" dirty="0">
                <a:solidFill>
                  <a:schemeClr val="tx1"/>
                </a:solidFill>
                <a:latin typeface="Comic Sans MS" pitchFamily="66" charset="0"/>
                <a:ea typeface="ＭＳ Ｐゴシック" pitchFamily="34" charset="-128"/>
              </a:rPr>
              <a:t> including  the structure of the text, </a:t>
            </a:r>
          </a:p>
          <a:p>
            <a:pPr>
              <a:spcAft>
                <a:spcPts val="1200"/>
              </a:spcAft>
            </a:pPr>
            <a:r>
              <a:rPr lang="en-US" sz="2400" dirty="0">
                <a:solidFill>
                  <a:schemeClr val="tx1"/>
                </a:solidFill>
                <a:latin typeface="Comic Sans MS" pitchFamily="66" charset="0"/>
                <a:ea typeface="ＭＳ Ｐゴシック" pitchFamily="34" charset="-128"/>
              </a:rPr>
              <a:t> language usage, and sentence structures.  </a:t>
            </a:r>
          </a:p>
          <a:p>
            <a:pPr>
              <a:spcAft>
                <a:spcPts val="1800"/>
              </a:spcAft>
              <a:buFont typeface="Arial" pitchFamily="34" charset="0"/>
              <a:buChar char="•"/>
            </a:pPr>
            <a:r>
              <a:rPr lang="en-US" sz="2400" dirty="0">
                <a:solidFill>
                  <a:schemeClr val="tx1"/>
                </a:solidFill>
                <a:latin typeface="Comic Sans MS" pitchFamily="66" charset="0"/>
                <a:ea typeface="ＭＳ Ｐゴシック" pitchFamily="34" charset="-128"/>
              </a:rPr>
              <a:t>Additional considerations in determining text complexity are the levels of meaning, the appropriateness of the content, and the age and interests of the reader.</a:t>
            </a:r>
          </a:p>
          <a:p>
            <a:pPr>
              <a:buFont typeface="Arial" pitchFamily="34" charset="0"/>
              <a:buChar char="•"/>
            </a:pPr>
            <a:r>
              <a:rPr lang="en-US" sz="2400" dirty="0">
                <a:solidFill>
                  <a:schemeClr val="tx1"/>
                </a:solidFill>
                <a:latin typeface="Comic Sans MS" pitchFamily="66" charset="0"/>
                <a:ea typeface="ＭＳ Ｐゴシック" pitchFamily="34" charset="-128"/>
              </a:rPr>
              <a:t> When choosing appropriate texts, the </a:t>
            </a:r>
            <a:r>
              <a:rPr lang="en-US" sz="2400" dirty="0" err="1">
                <a:solidFill>
                  <a:schemeClr val="tx1"/>
                </a:solidFill>
                <a:latin typeface="Comic Sans MS" pitchFamily="66" charset="0"/>
                <a:ea typeface="ＭＳ Ｐゴシック" pitchFamily="34" charset="-128"/>
              </a:rPr>
              <a:t>Lexile</a:t>
            </a:r>
            <a:r>
              <a:rPr lang="en-US" sz="2400" dirty="0">
                <a:solidFill>
                  <a:schemeClr val="tx1"/>
                </a:solidFill>
                <a:latin typeface="Comic Sans MS" pitchFamily="66" charset="0"/>
                <a:ea typeface="ＭＳ Ｐゴシック" pitchFamily="34" charset="-128"/>
              </a:rPr>
              <a:t> score is a good starting point, but other factors must be considered.</a:t>
            </a:r>
          </a:p>
        </p:txBody>
      </p:sp>
      <p:grpSp>
        <p:nvGrpSpPr>
          <p:cNvPr id="3" name="Group 5"/>
          <p:cNvGrpSpPr>
            <a:grpSpLocks noChangeAspect="1"/>
          </p:cNvGrpSpPr>
          <p:nvPr/>
        </p:nvGrpSpPr>
        <p:grpSpPr bwMode="auto">
          <a:xfrm>
            <a:off x="7460716" y="1676400"/>
            <a:ext cx="1683284" cy="1846262"/>
            <a:chOff x="2112" y="3360"/>
            <a:chExt cx="1047" cy="1149"/>
          </a:xfrm>
        </p:grpSpPr>
        <p:sp>
          <p:nvSpPr>
            <p:cNvPr id="52232" name="AutoShape 4"/>
            <p:cNvSpPr>
              <a:spLocks noChangeAspect="1" noChangeArrowheads="1" noTextEdit="1"/>
            </p:cNvSpPr>
            <p:nvPr/>
          </p:nvSpPr>
          <p:spPr bwMode="auto">
            <a:xfrm>
              <a:off x="2112" y="3360"/>
              <a:ext cx="1047" cy="1149"/>
            </a:xfrm>
            <a:prstGeom prst="rect">
              <a:avLst/>
            </a:prstGeom>
            <a:noFill/>
            <a:ln w="9525">
              <a:noFill/>
              <a:miter lim="800000"/>
              <a:headEnd/>
              <a:tailEnd/>
            </a:ln>
          </p:spPr>
          <p:txBody>
            <a:bodyPr/>
            <a:lstStyle/>
            <a:p>
              <a:endParaRPr lang="en-US">
                <a:latin typeface="Comic Sans MS" pitchFamily="66" charset="0"/>
              </a:endParaRPr>
            </a:p>
          </p:txBody>
        </p:sp>
        <p:sp>
          <p:nvSpPr>
            <p:cNvPr id="52233" name="Freeform 6"/>
            <p:cNvSpPr>
              <a:spLocks/>
            </p:cNvSpPr>
            <p:nvPr/>
          </p:nvSpPr>
          <p:spPr bwMode="auto">
            <a:xfrm>
              <a:off x="2118" y="3361"/>
              <a:ext cx="1040" cy="1147"/>
            </a:xfrm>
            <a:custGeom>
              <a:avLst/>
              <a:gdLst>
                <a:gd name="T0" fmla="*/ 56 w 2080"/>
                <a:gd name="T1" fmla="*/ 5 h 2296"/>
                <a:gd name="T2" fmla="*/ 61 w 2080"/>
                <a:gd name="T3" fmla="*/ 3 h 2296"/>
                <a:gd name="T4" fmla="*/ 67 w 2080"/>
                <a:gd name="T5" fmla="*/ 1 h 2296"/>
                <a:gd name="T6" fmla="*/ 72 w 2080"/>
                <a:gd name="T7" fmla="*/ 0 h 2296"/>
                <a:gd name="T8" fmla="*/ 75 w 2080"/>
                <a:gd name="T9" fmla="*/ 0 h 2296"/>
                <a:gd name="T10" fmla="*/ 79 w 2080"/>
                <a:gd name="T11" fmla="*/ 0 h 2296"/>
                <a:gd name="T12" fmla="*/ 84 w 2080"/>
                <a:gd name="T13" fmla="*/ 0 h 2296"/>
                <a:gd name="T14" fmla="*/ 89 w 2080"/>
                <a:gd name="T15" fmla="*/ 1 h 2296"/>
                <a:gd name="T16" fmla="*/ 96 w 2080"/>
                <a:gd name="T17" fmla="*/ 4 h 2296"/>
                <a:gd name="T18" fmla="*/ 102 w 2080"/>
                <a:gd name="T19" fmla="*/ 8 h 2296"/>
                <a:gd name="T20" fmla="*/ 110 w 2080"/>
                <a:gd name="T21" fmla="*/ 19 h 2296"/>
                <a:gd name="T22" fmla="*/ 115 w 2080"/>
                <a:gd name="T23" fmla="*/ 33 h 2296"/>
                <a:gd name="T24" fmla="*/ 118 w 2080"/>
                <a:gd name="T25" fmla="*/ 48 h 2296"/>
                <a:gd name="T26" fmla="*/ 123 w 2080"/>
                <a:gd name="T27" fmla="*/ 61 h 2296"/>
                <a:gd name="T28" fmla="*/ 127 w 2080"/>
                <a:gd name="T29" fmla="*/ 70 h 2296"/>
                <a:gd name="T30" fmla="*/ 130 w 2080"/>
                <a:gd name="T31" fmla="*/ 82 h 2296"/>
                <a:gd name="T32" fmla="*/ 130 w 2080"/>
                <a:gd name="T33" fmla="*/ 94 h 2296"/>
                <a:gd name="T34" fmla="*/ 129 w 2080"/>
                <a:gd name="T35" fmla="*/ 102 h 2296"/>
                <a:gd name="T36" fmla="*/ 126 w 2080"/>
                <a:gd name="T37" fmla="*/ 108 h 2296"/>
                <a:gd name="T38" fmla="*/ 124 w 2080"/>
                <a:gd name="T39" fmla="*/ 113 h 2296"/>
                <a:gd name="T40" fmla="*/ 121 w 2080"/>
                <a:gd name="T41" fmla="*/ 118 h 2296"/>
                <a:gd name="T42" fmla="*/ 118 w 2080"/>
                <a:gd name="T43" fmla="*/ 122 h 2296"/>
                <a:gd name="T44" fmla="*/ 114 w 2080"/>
                <a:gd name="T45" fmla="*/ 126 h 2296"/>
                <a:gd name="T46" fmla="*/ 106 w 2080"/>
                <a:gd name="T47" fmla="*/ 131 h 2296"/>
                <a:gd name="T48" fmla="*/ 97 w 2080"/>
                <a:gd name="T49" fmla="*/ 136 h 2296"/>
                <a:gd name="T50" fmla="*/ 87 w 2080"/>
                <a:gd name="T51" fmla="*/ 140 h 2296"/>
                <a:gd name="T52" fmla="*/ 77 w 2080"/>
                <a:gd name="T53" fmla="*/ 142 h 2296"/>
                <a:gd name="T54" fmla="*/ 73 w 2080"/>
                <a:gd name="T55" fmla="*/ 143 h 2296"/>
                <a:gd name="T56" fmla="*/ 70 w 2080"/>
                <a:gd name="T57" fmla="*/ 143 h 2296"/>
                <a:gd name="T58" fmla="*/ 66 w 2080"/>
                <a:gd name="T59" fmla="*/ 143 h 2296"/>
                <a:gd name="T60" fmla="*/ 62 w 2080"/>
                <a:gd name="T61" fmla="*/ 143 h 2296"/>
                <a:gd name="T62" fmla="*/ 56 w 2080"/>
                <a:gd name="T63" fmla="*/ 142 h 2296"/>
                <a:gd name="T64" fmla="*/ 50 w 2080"/>
                <a:gd name="T65" fmla="*/ 141 h 2296"/>
                <a:gd name="T66" fmla="*/ 44 w 2080"/>
                <a:gd name="T67" fmla="*/ 139 h 2296"/>
                <a:gd name="T68" fmla="*/ 38 w 2080"/>
                <a:gd name="T69" fmla="*/ 137 h 2296"/>
                <a:gd name="T70" fmla="*/ 34 w 2080"/>
                <a:gd name="T71" fmla="*/ 136 h 2296"/>
                <a:gd name="T72" fmla="*/ 28 w 2080"/>
                <a:gd name="T73" fmla="*/ 133 h 2296"/>
                <a:gd name="T74" fmla="*/ 24 w 2080"/>
                <a:gd name="T75" fmla="*/ 130 h 2296"/>
                <a:gd name="T76" fmla="*/ 21 w 2080"/>
                <a:gd name="T77" fmla="*/ 128 h 2296"/>
                <a:gd name="T78" fmla="*/ 18 w 2080"/>
                <a:gd name="T79" fmla="*/ 125 h 2296"/>
                <a:gd name="T80" fmla="*/ 15 w 2080"/>
                <a:gd name="T81" fmla="*/ 121 h 2296"/>
                <a:gd name="T82" fmla="*/ 12 w 2080"/>
                <a:gd name="T83" fmla="*/ 118 h 2296"/>
                <a:gd name="T84" fmla="*/ 11 w 2080"/>
                <a:gd name="T85" fmla="*/ 116 h 2296"/>
                <a:gd name="T86" fmla="*/ 8 w 2080"/>
                <a:gd name="T87" fmla="*/ 111 h 2296"/>
                <a:gd name="T88" fmla="*/ 4 w 2080"/>
                <a:gd name="T89" fmla="*/ 101 h 2296"/>
                <a:gd name="T90" fmla="*/ 1 w 2080"/>
                <a:gd name="T91" fmla="*/ 89 h 2296"/>
                <a:gd name="T92" fmla="*/ 0 w 2080"/>
                <a:gd name="T93" fmla="*/ 80 h 2296"/>
                <a:gd name="T94" fmla="*/ 1 w 2080"/>
                <a:gd name="T95" fmla="*/ 72 h 2296"/>
                <a:gd name="T96" fmla="*/ 4 w 2080"/>
                <a:gd name="T97" fmla="*/ 61 h 2296"/>
                <a:gd name="T98" fmla="*/ 11 w 2080"/>
                <a:gd name="T99" fmla="*/ 51 h 2296"/>
                <a:gd name="T100" fmla="*/ 17 w 2080"/>
                <a:gd name="T101" fmla="*/ 44 h 2296"/>
                <a:gd name="T102" fmla="*/ 24 w 2080"/>
                <a:gd name="T103" fmla="*/ 38 h 2296"/>
                <a:gd name="T104" fmla="*/ 28 w 2080"/>
                <a:gd name="T105" fmla="*/ 33 h 2296"/>
                <a:gd name="T106" fmla="*/ 34 w 2080"/>
                <a:gd name="T107" fmla="*/ 26 h 2296"/>
                <a:gd name="T108" fmla="*/ 41 w 2080"/>
                <a:gd name="T109" fmla="*/ 17 h 2296"/>
                <a:gd name="T110" fmla="*/ 50 w 2080"/>
                <a:gd name="T111" fmla="*/ 9 h 22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80"/>
                <a:gd name="T169" fmla="*/ 0 h 2296"/>
                <a:gd name="T170" fmla="*/ 2080 w 2080"/>
                <a:gd name="T171" fmla="*/ 2296 h 22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80" h="2296">
                  <a:moveTo>
                    <a:pt x="847" y="126"/>
                  </a:moveTo>
                  <a:lnTo>
                    <a:pt x="866" y="113"/>
                  </a:lnTo>
                  <a:lnTo>
                    <a:pt x="884" y="100"/>
                  </a:lnTo>
                  <a:lnTo>
                    <a:pt x="904" y="89"/>
                  </a:lnTo>
                  <a:lnTo>
                    <a:pt x="923" y="79"/>
                  </a:lnTo>
                  <a:lnTo>
                    <a:pt x="943" y="68"/>
                  </a:lnTo>
                  <a:lnTo>
                    <a:pt x="964" y="59"/>
                  </a:lnTo>
                  <a:lnTo>
                    <a:pt x="984" y="50"/>
                  </a:lnTo>
                  <a:lnTo>
                    <a:pt x="1006" y="42"/>
                  </a:lnTo>
                  <a:lnTo>
                    <a:pt x="1028" y="34"/>
                  </a:lnTo>
                  <a:lnTo>
                    <a:pt x="1050" y="28"/>
                  </a:lnTo>
                  <a:lnTo>
                    <a:pt x="1072" y="22"/>
                  </a:lnTo>
                  <a:lnTo>
                    <a:pt x="1096" y="16"/>
                  </a:lnTo>
                  <a:lnTo>
                    <a:pt x="1119" y="13"/>
                  </a:lnTo>
                  <a:lnTo>
                    <a:pt x="1143" y="11"/>
                  </a:lnTo>
                  <a:lnTo>
                    <a:pt x="1167" y="8"/>
                  </a:lnTo>
                  <a:lnTo>
                    <a:pt x="1193" y="7"/>
                  </a:lnTo>
                  <a:lnTo>
                    <a:pt x="1194" y="7"/>
                  </a:lnTo>
                  <a:lnTo>
                    <a:pt x="1200" y="6"/>
                  </a:lnTo>
                  <a:lnTo>
                    <a:pt x="1208" y="5"/>
                  </a:lnTo>
                  <a:lnTo>
                    <a:pt x="1218" y="4"/>
                  </a:lnTo>
                  <a:lnTo>
                    <a:pt x="1232" y="1"/>
                  </a:lnTo>
                  <a:lnTo>
                    <a:pt x="1249" y="1"/>
                  </a:lnTo>
                  <a:lnTo>
                    <a:pt x="1268" y="0"/>
                  </a:lnTo>
                  <a:lnTo>
                    <a:pt x="1288" y="0"/>
                  </a:lnTo>
                  <a:lnTo>
                    <a:pt x="1307" y="1"/>
                  </a:lnTo>
                  <a:lnTo>
                    <a:pt x="1326" y="2"/>
                  </a:lnTo>
                  <a:lnTo>
                    <a:pt x="1347" y="5"/>
                  </a:lnTo>
                  <a:lnTo>
                    <a:pt x="1369" y="8"/>
                  </a:lnTo>
                  <a:lnTo>
                    <a:pt x="1391" y="13"/>
                  </a:lnTo>
                  <a:lnTo>
                    <a:pt x="1414" y="19"/>
                  </a:lnTo>
                  <a:lnTo>
                    <a:pt x="1438" y="26"/>
                  </a:lnTo>
                  <a:lnTo>
                    <a:pt x="1462" y="35"/>
                  </a:lnTo>
                  <a:lnTo>
                    <a:pt x="1488" y="44"/>
                  </a:lnTo>
                  <a:lnTo>
                    <a:pt x="1512" y="55"/>
                  </a:lnTo>
                  <a:lnTo>
                    <a:pt x="1537" y="69"/>
                  </a:lnTo>
                  <a:lnTo>
                    <a:pt x="1564" y="84"/>
                  </a:lnTo>
                  <a:lnTo>
                    <a:pt x="1589" y="102"/>
                  </a:lnTo>
                  <a:lnTo>
                    <a:pt x="1614" y="121"/>
                  </a:lnTo>
                  <a:lnTo>
                    <a:pt x="1639" y="142"/>
                  </a:lnTo>
                  <a:lnTo>
                    <a:pt x="1664" y="166"/>
                  </a:lnTo>
                  <a:lnTo>
                    <a:pt x="1701" y="209"/>
                  </a:lnTo>
                  <a:lnTo>
                    <a:pt x="1734" y="255"/>
                  </a:lnTo>
                  <a:lnTo>
                    <a:pt x="1762" y="306"/>
                  </a:lnTo>
                  <a:lnTo>
                    <a:pt x="1787" y="360"/>
                  </a:lnTo>
                  <a:lnTo>
                    <a:pt x="1808" y="415"/>
                  </a:lnTo>
                  <a:lnTo>
                    <a:pt x="1827" y="473"/>
                  </a:lnTo>
                  <a:lnTo>
                    <a:pt x="1845" y="533"/>
                  </a:lnTo>
                  <a:lnTo>
                    <a:pt x="1860" y="593"/>
                  </a:lnTo>
                  <a:lnTo>
                    <a:pt x="1875" y="652"/>
                  </a:lnTo>
                  <a:lnTo>
                    <a:pt x="1888" y="711"/>
                  </a:lnTo>
                  <a:lnTo>
                    <a:pt x="1902" y="770"/>
                  </a:lnTo>
                  <a:lnTo>
                    <a:pt x="1917" y="826"/>
                  </a:lnTo>
                  <a:lnTo>
                    <a:pt x="1932" y="882"/>
                  </a:lnTo>
                  <a:lnTo>
                    <a:pt x="1950" y="934"/>
                  </a:lnTo>
                  <a:lnTo>
                    <a:pt x="1969" y="982"/>
                  </a:lnTo>
                  <a:lnTo>
                    <a:pt x="1991" y="1026"/>
                  </a:lnTo>
                  <a:lnTo>
                    <a:pt x="2008" y="1059"/>
                  </a:lnTo>
                  <a:lnTo>
                    <a:pt x="2023" y="1095"/>
                  </a:lnTo>
                  <a:lnTo>
                    <a:pt x="2037" y="1134"/>
                  </a:lnTo>
                  <a:lnTo>
                    <a:pt x="2050" y="1176"/>
                  </a:lnTo>
                  <a:lnTo>
                    <a:pt x="2060" y="1221"/>
                  </a:lnTo>
                  <a:lnTo>
                    <a:pt x="2068" y="1267"/>
                  </a:lnTo>
                  <a:lnTo>
                    <a:pt x="2075" y="1315"/>
                  </a:lnTo>
                  <a:lnTo>
                    <a:pt x="2079" y="1365"/>
                  </a:lnTo>
                  <a:lnTo>
                    <a:pt x="2080" y="1414"/>
                  </a:lnTo>
                  <a:lnTo>
                    <a:pt x="2080" y="1464"/>
                  </a:lnTo>
                  <a:lnTo>
                    <a:pt x="2075" y="1514"/>
                  </a:lnTo>
                  <a:lnTo>
                    <a:pt x="2069" y="1565"/>
                  </a:lnTo>
                  <a:lnTo>
                    <a:pt x="2065" y="1591"/>
                  </a:lnTo>
                  <a:lnTo>
                    <a:pt x="2060" y="1617"/>
                  </a:lnTo>
                  <a:lnTo>
                    <a:pt x="2054" y="1642"/>
                  </a:lnTo>
                  <a:lnTo>
                    <a:pt x="2047" y="1668"/>
                  </a:lnTo>
                  <a:lnTo>
                    <a:pt x="2039" y="1694"/>
                  </a:lnTo>
                  <a:lnTo>
                    <a:pt x="2031" y="1718"/>
                  </a:lnTo>
                  <a:lnTo>
                    <a:pt x="2022" y="1744"/>
                  </a:lnTo>
                  <a:lnTo>
                    <a:pt x="2012" y="1768"/>
                  </a:lnTo>
                  <a:lnTo>
                    <a:pt x="2004" y="1786"/>
                  </a:lnTo>
                  <a:lnTo>
                    <a:pt x="1994" y="1805"/>
                  </a:lnTo>
                  <a:lnTo>
                    <a:pt x="1985" y="1823"/>
                  </a:lnTo>
                  <a:lnTo>
                    <a:pt x="1975" y="1842"/>
                  </a:lnTo>
                  <a:lnTo>
                    <a:pt x="1965" y="1859"/>
                  </a:lnTo>
                  <a:lnTo>
                    <a:pt x="1953" y="1876"/>
                  </a:lnTo>
                  <a:lnTo>
                    <a:pt x="1941" y="1894"/>
                  </a:lnTo>
                  <a:lnTo>
                    <a:pt x="1929" y="1911"/>
                  </a:lnTo>
                  <a:lnTo>
                    <a:pt x="1916" y="1928"/>
                  </a:lnTo>
                  <a:lnTo>
                    <a:pt x="1902" y="1944"/>
                  </a:lnTo>
                  <a:lnTo>
                    <a:pt x="1888" y="1960"/>
                  </a:lnTo>
                  <a:lnTo>
                    <a:pt x="1874" y="1975"/>
                  </a:lnTo>
                  <a:lnTo>
                    <a:pt x="1859" y="1990"/>
                  </a:lnTo>
                  <a:lnTo>
                    <a:pt x="1842" y="2005"/>
                  </a:lnTo>
                  <a:lnTo>
                    <a:pt x="1825" y="2020"/>
                  </a:lnTo>
                  <a:lnTo>
                    <a:pt x="1808" y="2034"/>
                  </a:lnTo>
                  <a:lnTo>
                    <a:pt x="1773" y="2061"/>
                  </a:lnTo>
                  <a:lnTo>
                    <a:pt x="1739" y="2085"/>
                  </a:lnTo>
                  <a:lnTo>
                    <a:pt x="1703" y="2109"/>
                  </a:lnTo>
                  <a:lnTo>
                    <a:pt x="1666" y="2131"/>
                  </a:lnTo>
                  <a:lnTo>
                    <a:pt x="1630" y="2152"/>
                  </a:lnTo>
                  <a:lnTo>
                    <a:pt x="1594" y="2171"/>
                  </a:lnTo>
                  <a:lnTo>
                    <a:pt x="1556" y="2190"/>
                  </a:lnTo>
                  <a:lnTo>
                    <a:pt x="1519" y="2207"/>
                  </a:lnTo>
                  <a:lnTo>
                    <a:pt x="1480" y="2222"/>
                  </a:lnTo>
                  <a:lnTo>
                    <a:pt x="1442" y="2236"/>
                  </a:lnTo>
                  <a:lnTo>
                    <a:pt x="1402" y="2249"/>
                  </a:lnTo>
                  <a:lnTo>
                    <a:pt x="1363" y="2260"/>
                  </a:lnTo>
                  <a:lnTo>
                    <a:pt x="1323" y="2269"/>
                  </a:lnTo>
                  <a:lnTo>
                    <a:pt x="1284" y="2279"/>
                  </a:lnTo>
                  <a:lnTo>
                    <a:pt x="1242" y="2284"/>
                  </a:lnTo>
                  <a:lnTo>
                    <a:pt x="1202" y="2290"/>
                  </a:lnTo>
                  <a:lnTo>
                    <a:pt x="1192" y="2291"/>
                  </a:lnTo>
                  <a:lnTo>
                    <a:pt x="1182" y="2291"/>
                  </a:lnTo>
                  <a:lnTo>
                    <a:pt x="1172" y="2292"/>
                  </a:lnTo>
                  <a:lnTo>
                    <a:pt x="1162" y="2294"/>
                  </a:lnTo>
                  <a:lnTo>
                    <a:pt x="1152" y="2295"/>
                  </a:lnTo>
                  <a:lnTo>
                    <a:pt x="1142" y="2295"/>
                  </a:lnTo>
                  <a:lnTo>
                    <a:pt x="1132" y="2296"/>
                  </a:lnTo>
                  <a:lnTo>
                    <a:pt x="1121" y="2296"/>
                  </a:lnTo>
                  <a:lnTo>
                    <a:pt x="1103" y="2296"/>
                  </a:lnTo>
                  <a:lnTo>
                    <a:pt x="1085" y="2296"/>
                  </a:lnTo>
                  <a:lnTo>
                    <a:pt x="1067" y="2296"/>
                  </a:lnTo>
                  <a:lnTo>
                    <a:pt x="1049" y="2296"/>
                  </a:lnTo>
                  <a:lnTo>
                    <a:pt x="1030" y="2295"/>
                  </a:lnTo>
                  <a:lnTo>
                    <a:pt x="1012" y="2294"/>
                  </a:lnTo>
                  <a:lnTo>
                    <a:pt x="992" y="2292"/>
                  </a:lnTo>
                  <a:lnTo>
                    <a:pt x="974" y="2291"/>
                  </a:lnTo>
                  <a:lnTo>
                    <a:pt x="951" y="2289"/>
                  </a:lnTo>
                  <a:lnTo>
                    <a:pt x="927" y="2285"/>
                  </a:lnTo>
                  <a:lnTo>
                    <a:pt x="903" y="2282"/>
                  </a:lnTo>
                  <a:lnTo>
                    <a:pt x="880" y="2279"/>
                  </a:lnTo>
                  <a:lnTo>
                    <a:pt x="855" y="2274"/>
                  </a:lnTo>
                  <a:lnTo>
                    <a:pt x="831" y="2269"/>
                  </a:lnTo>
                  <a:lnTo>
                    <a:pt x="807" y="2264"/>
                  </a:lnTo>
                  <a:lnTo>
                    <a:pt x="783" y="2258"/>
                  </a:lnTo>
                  <a:lnTo>
                    <a:pt x="759" y="2252"/>
                  </a:lnTo>
                  <a:lnTo>
                    <a:pt x="734" y="2245"/>
                  </a:lnTo>
                  <a:lnTo>
                    <a:pt x="710" y="2238"/>
                  </a:lnTo>
                  <a:lnTo>
                    <a:pt x="686" y="2230"/>
                  </a:lnTo>
                  <a:lnTo>
                    <a:pt x="662" y="2221"/>
                  </a:lnTo>
                  <a:lnTo>
                    <a:pt x="638" y="2213"/>
                  </a:lnTo>
                  <a:lnTo>
                    <a:pt x="612" y="2204"/>
                  </a:lnTo>
                  <a:lnTo>
                    <a:pt x="588" y="2193"/>
                  </a:lnTo>
                  <a:lnTo>
                    <a:pt x="585" y="2192"/>
                  </a:lnTo>
                  <a:lnTo>
                    <a:pt x="574" y="2190"/>
                  </a:lnTo>
                  <a:lnTo>
                    <a:pt x="558" y="2184"/>
                  </a:lnTo>
                  <a:lnTo>
                    <a:pt x="539" y="2176"/>
                  </a:lnTo>
                  <a:lnTo>
                    <a:pt x="513" y="2166"/>
                  </a:lnTo>
                  <a:lnTo>
                    <a:pt x="486" y="2153"/>
                  </a:lnTo>
                  <a:lnTo>
                    <a:pt x="457" y="2136"/>
                  </a:lnTo>
                  <a:lnTo>
                    <a:pt x="426" y="2116"/>
                  </a:lnTo>
                  <a:lnTo>
                    <a:pt x="415" y="2108"/>
                  </a:lnTo>
                  <a:lnTo>
                    <a:pt x="404" y="2100"/>
                  </a:lnTo>
                  <a:lnTo>
                    <a:pt x="392" y="2091"/>
                  </a:lnTo>
                  <a:lnTo>
                    <a:pt x="381" y="2081"/>
                  </a:lnTo>
                  <a:lnTo>
                    <a:pt x="369" y="2071"/>
                  </a:lnTo>
                  <a:lnTo>
                    <a:pt x="358" y="2061"/>
                  </a:lnTo>
                  <a:lnTo>
                    <a:pt x="346" y="2050"/>
                  </a:lnTo>
                  <a:lnTo>
                    <a:pt x="334" y="2039"/>
                  </a:lnTo>
                  <a:lnTo>
                    <a:pt x="321" y="2026"/>
                  </a:lnTo>
                  <a:lnTo>
                    <a:pt x="308" y="2013"/>
                  </a:lnTo>
                  <a:lnTo>
                    <a:pt x="296" y="2001"/>
                  </a:lnTo>
                  <a:lnTo>
                    <a:pt x="282" y="1986"/>
                  </a:lnTo>
                  <a:lnTo>
                    <a:pt x="269" y="1971"/>
                  </a:lnTo>
                  <a:lnTo>
                    <a:pt x="255" y="1956"/>
                  </a:lnTo>
                  <a:lnTo>
                    <a:pt x="240" y="1940"/>
                  </a:lnTo>
                  <a:lnTo>
                    <a:pt x="226" y="1922"/>
                  </a:lnTo>
                  <a:lnTo>
                    <a:pt x="220" y="1914"/>
                  </a:lnTo>
                  <a:lnTo>
                    <a:pt x="214" y="1906"/>
                  </a:lnTo>
                  <a:lnTo>
                    <a:pt x="207" y="1898"/>
                  </a:lnTo>
                  <a:lnTo>
                    <a:pt x="200" y="1889"/>
                  </a:lnTo>
                  <a:lnTo>
                    <a:pt x="193" y="1881"/>
                  </a:lnTo>
                  <a:lnTo>
                    <a:pt x="186" y="1872"/>
                  </a:lnTo>
                  <a:lnTo>
                    <a:pt x="179" y="1863"/>
                  </a:lnTo>
                  <a:lnTo>
                    <a:pt x="172" y="1853"/>
                  </a:lnTo>
                  <a:lnTo>
                    <a:pt x="161" y="1836"/>
                  </a:lnTo>
                  <a:lnTo>
                    <a:pt x="148" y="1812"/>
                  </a:lnTo>
                  <a:lnTo>
                    <a:pt x="134" y="1783"/>
                  </a:lnTo>
                  <a:lnTo>
                    <a:pt x="120" y="1748"/>
                  </a:lnTo>
                  <a:lnTo>
                    <a:pt x="105" y="1710"/>
                  </a:lnTo>
                  <a:lnTo>
                    <a:pt x="89" y="1669"/>
                  </a:lnTo>
                  <a:lnTo>
                    <a:pt x="74" y="1624"/>
                  </a:lnTo>
                  <a:lnTo>
                    <a:pt x="61" y="1579"/>
                  </a:lnTo>
                  <a:lnTo>
                    <a:pt x="47" y="1532"/>
                  </a:lnTo>
                  <a:lnTo>
                    <a:pt x="34" y="1486"/>
                  </a:lnTo>
                  <a:lnTo>
                    <a:pt x="24" y="1440"/>
                  </a:lnTo>
                  <a:lnTo>
                    <a:pt x="14" y="1396"/>
                  </a:lnTo>
                  <a:lnTo>
                    <a:pt x="6" y="1354"/>
                  </a:lnTo>
                  <a:lnTo>
                    <a:pt x="2" y="1315"/>
                  </a:lnTo>
                  <a:lnTo>
                    <a:pt x="0" y="1281"/>
                  </a:lnTo>
                  <a:lnTo>
                    <a:pt x="1" y="1251"/>
                  </a:lnTo>
                  <a:lnTo>
                    <a:pt x="4" y="1219"/>
                  </a:lnTo>
                  <a:lnTo>
                    <a:pt x="10" y="1189"/>
                  </a:lnTo>
                  <a:lnTo>
                    <a:pt x="14" y="1161"/>
                  </a:lnTo>
                  <a:lnTo>
                    <a:pt x="21" y="1132"/>
                  </a:lnTo>
                  <a:lnTo>
                    <a:pt x="36" y="1081"/>
                  </a:lnTo>
                  <a:lnTo>
                    <a:pt x="55" y="1033"/>
                  </a:lnTo>
                  <a:lnTo>
                    <a:pt x="76" y="988"/>
                  </a:lnTo>
                  <a:lnTo>
                    <a:pt x="97" y="945"/>
                  </a:lnTo>
                  <a:lnTo>
                    <a:pt x="123" y="905"/>
                  </a:lnTo>
                  <a:lnTo>
                    <a:pt x="149" y="867"/>
                  </a:lnTo>
                  <a:lnTo>
                    <a:pt x="176" y="831"/>
                  </a:lnTo>
                  <a:lnTo>
                    <a:pt x="203" y="798"/>
                  </a:lnTo>
                  <a:lnTo>
                    <a:pt x="232" y="767"/>
                  </a:lnTo>
                  <a:lnTo>
                    <a:pt x="260" y="737"/>
                  </a:lnTo>
                  <a:lnTo>
                    <a:pt x="287" y="709"/>
                  </a:lnTo>
                  <a:lnTo>
                    <a:pt x="315" y="684"/>
                  </a:lnTo>
                  <a:lnTo>
                    <a:pt x="340" y="659"/>
                  </a:lnTo>
                  <a:lnTo>
                    <a:pt x="365" y="636"/>
                  </a:lnTo>
                  <a:lnTo>
                    <a:pt x="387" y="614"/>
                  </a:lnTo>
                  <a:lnTo>
                    <a:pt x="406" y="595"/>
                  </a:lnTo>
                  <a:lnTo>
                    <a:pt x="423" y="576"/>
                  </a:lnTo>
                  <a:lnTo>
                    <a:pt x="441" y="554"/>
                  </a:lnTo>
                  <a:lnTo>
                    <a:pt x="460" y="530"/>
                  </a:lnTo>
                  <a:lnTo>
                    <a:pt x="481" y="505"/>
                  </a:lnTo>
                  <a:lnTo>
                    <a:pt x="503" y="477"/>
                  </a:lnTo>
                  <a:lnTo>
                    <a:pt x="526" y="447"/>
                  </a:lnTo>
                  <a:lnTo>
                    <a:pt x="551" y="416"/>
                  </a:lnTo>
                  <a:lnTo>
                    <a:pt x="578" y="385"/>
                  </a:lnTo>
                  <a:lnTo>
                    <a:pt x="605" y="353"/>
                  </a:lnTo>
                  <a:lnTo>
                    <a:pt x="635" y="319"/>
                  </a:lnTo>
                  <a:lnTo>
                    <a:pt x="666" y="286"/>
                  </a:lnTo>
                  <a:lnTo>
                    <a:pt x="699" y="253"/>
                  </a:lnTo>
                  <a:lnTo>
                    <a:pt x="733" y="220"/>
                  </a:lnTo>
                  <a:lnTo>
                    <a:pt x="769" y="188"/>
                  </a:lnTo>
                  <a:lnTo>
                    <a:pt x="807" y="156"/>
                  </a:lnTo>
                  <a:lnTo>
                    <a:pt x="847" y="126"/>
                  </a:lnTo>
                  <a:close/>
                </a:path>
              </a:pathLst>
            </a:custGeom>
            <a:solidFill>
              <a:srgbClr val="D8B268"/>
            </a:solidFill>
            <a:ln w="9525">
              <a:noFill/>
              <a:round/>
              <a:headEnd/>
              <a:tailEnd/>
            </a:ln>
          </p:spPr>
          <p:txBody>
            <a:bodyPr/>
            <a:lstStyle/>
            <a:p>
              <a:endParaRPr lang="en-US">
                <a:latin typeface="Comic Sans MS" pitchFamily="66" charset="0"/>
              </a:endParaRPr>
            </a:p>
          </p:txBody>
        </p:sp>
        <p:sp>
          <p:nvSpPr>
            <p:cNvPr id="52234" name="Freeform 7"/>
            <p:cNvSpPr>
              <a:spLocks/>
            </p:cNvSpPr>
            <p:nvPr/>
          </p:nvSpPr>
          <p:spPr bwMode="auto">
            <a:xfrm>
              <a:off x="2156" y="3403"/>
              <a:ext cx="964" cy="1064"/>
            </a:xfrm>
            <a:custGeom>
              <a:avLst/>
              <a:gdLst>
                <a:gd name="T0" fmla="*/ 53 w 1928"/>
                <a:gd name="T1" fmla="*/ 5 h 2129"/>
                <a:gd name="T2" fmla="*/ 57 w 1928"/>
                <a:gd name="T3" fmla="*/ 2 h 2129"/>
                <a:gd name="T4" fmla="*/ 62 w 1928"/>
                <a:gd name="T5" fmla="*/ 1 h 2129"/>
                <a:gd name="T6" fmla="*/ 68 w 1928"/>
                <a:gd name="T7" fmla="*/ 0 h 2129"/>
                <a:gd name="T8" fmla="*/ 70 w 1928"/>
                <a:gd name="T9" fmla="*/ 0 h 2129"/>
                <a:gd name="T10" fmla="*/ 74 w 1928"/>
                <a:gd name="T11" fmla="*/ 0 h 2129"/>
                <a:gd name="T12" fmla="*/ 78 w 1928"/>
                <a:gd name="T13" fmla="*/ 0 h 2129"/>
                <a:gd name="T14" fmla="*/ 84 w 1928"/>
                <a:gd name="T15" fmla="*/ 1 h 2129"/>
                <a:gd name="T16" fmla="*/ 89 w 1928"/>
                <a:gd name="T17" fmla="*/ 4 h 2129"/>
                <a:gd name="T18" fmla="*/ 95 w 1928"/>
                <a:gd name="T19" fmla="*/ 8 h 2129"/>
                <a:gd name="T20" fmla="*/ 102 w 1928"/>
                <a:gd name="T21" fmla="*/ 17 h 2129"/>
                <a:gd name="T22" fmla="*/ 107 w 1928"/>
                <a:gd name="T23" fmla="*/ 30 h 2129"/>
                <a:gd name="T24" fmla="*/ 111 w 1928"/>
                <a:gd name="T25" fmla="*/ 44 h 2129"/>
                <a:gd name="T26" fmla="*/ 114 w 1928"/>
                <a:gd name="T27" fmla="*/ 56 h 2129"/>
                <a:gd name="T28" fmla="*/ 119 w 1928"/>
                <a:gd name="T29" fmla="*/ 69 h 2129"/>
                <a:gd name="T30" fmla="*/ 121 w 1928"/>
                <a:gd name="T31" fmla="*/ 86 h 2129"/>
                <a:gd name="T32" fmla="*/ 119 w 1928"/>
                <a:gd name="T33" fmla="*/ 96 h 2129"/>
                <a:gd name="T34" fmla="*/ 116 w 1928"/>
                <a:gd name="T35" fmla="*/ 103 h 2129"/>
                <a:gd name="T36" fmla="*/ 112 w 1928"/>
                <a:gd name="T37" fmla="*/ 110 h 2129"/>
                <a:gd name="T38" fmla="*/ 107 w 1928"/>
                <a:gd name="T39" fmla="*/ 116 h 2129"/>
                <a:gd name="T40" fmla="*/ 99 w 1928"/>
                <a:gd name="T41" fmla="*/ 122 h 2129"/>
                <a:gd name="T42" fmla="*/ 91 w 1928"/>
                <a:gd name="T43" fmla="*/ 126 h 2129"/>
                <a:gd name="T44" fmla="*/ 82 w 1928"/>
                <a:gd name="T45" fmla="*/ 130 h 2129"/>
                <a:gd name="T46" fmla="*/ 72 w 1928"/>
                <a:gd name="T47" fmla="*/ 132 h 2129"/>
                <a:gd name="T48" fmla="*/ 68 w 1928"/>
                <a:gd name="T49" fmla="*/ 132 h 2129"/>
                <a:gd name="T50" fmla="*/ 63 w 1928"/>
                <a:gd name="T51" fmla="*/ 133 h 2129"/>
                <a:gd name="T52" fmla="*/ 60 w 1928"/>
                <a:gd name="T53" fmla="*/ 133 h 2129"/>
                <a:gd name="T54" fmla="*/ 58 w 1928"/>
                <a:gd name="T55" fmla="*/ 132 h 2129"/>
                <a:gd name="T56" fmla="*/ 53 w 1928"/>
                <a:gd name="T57" fmla="*/ 132 h 2129"/>
                <a:gd name="T58" fmla="*/ 47 w 1928"/>
                <a:gd name="T59" fmla="*/ 131 h 2129"/>
                <a:gd name="T60" fmla="*/ 42 w 1928"/>
                <a:gd name="T61" fmla="*/ 129 h 2129"/>
                <a:gd name="T62" fmla="*/ 36 w 1928"/>
                <a:gd name="T63" fmla="*/ 127 h 2129"/>
                <a:gd name="T64" fmla="*/ 33 w 1928"/>
                <a:gd name="T65" fmla="*/ 126 h 2129"/>
                <a:gd name="T66" fmla="*/ 27 w 1928"/>
                <a:gd name="T67" fmla="*/ 123 h 2129"/>
                <a:gd name="T68" fmla="*/ 23 w 1928"/>
                <a:gd name="T69" fmla="*/ 120 h 2129"/>
                <a:gd name="T70" fmla="*/ 19 w 1928"/>
                <a:gd name="T71" fmla="*/ 117 h 2129"/>
                <a:gd name="T72" fmla="*/ 15 w 1928"/>
                <a:gd name="T73" fmla="*/ 113 h 2129"/>
                <a:gd name="T74" fmla="*/ 11 w 1928"/>
                <a:gd name="T75" fmla="*/ 108 h 2129"/>
                <a:gd name="T76" fmla="*/ 6 w 1928"/>
                <a:gd name="T77" fmla="*/ 96 h 2129"/>
                <a:gd name="T78" fmla="*/ 1 w 1928"/>
                <a:gd name="T79" fmla="*/ 76 h 2129"/>
                <a:gd name="T80" fmla="*/ 1 w 1928"/>
                <a:gd name="T81" fmla="*/ 68 h 2129"/>
                <a:gd name="T82" fmla="*/ 4 w 1928"/>
                <a:gd name="T83" fmla="*/ 58 h 2129"/>
                <a:gd name="T84" fmla="*/ 10 w 1928"/>
                <a:gd name="T85" fmla="*/ 48 h 2129"/>
                <a:gd name="T86" fmla="*/ 17 w 1928"/>
                <a:gd name="T87" fmla="*/ 41 h 2129"/>
                <a:gd name="T88" fmla="*/ 23 w 1928"/>
                <a:gd name="T89" fmla="*/ 35 h 2129"/>
                <a:gd name="T90" fmla="*/ 27 w 1928"/>
                <a:gd name="T91" fmla="*/ 30 h 2129"/>
                <a:gd name="T92" fmla="*/ 31 w 1928"/>
                <a:gd name="T93" fmla="*/ 24 h 2129"/>
                <a:gd name="T94" fmla="*/ 39 w 1928"/>
                <a:gd name="T95" fmla="*/ 16 h 2129"/>
                <a:gd name="T96" fmla="*/ 47 w 1928"/>
                <a:gd name="T97" fmla="*/ 9 h 21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28"/>
                <a:gd name="T148" fmla="*/ 0 h 2129"/>
                <a:gd name="T149" fmla="*/ 1928 w 1928"/>
                <a:gd name="T150" fmla="*/ 2129 h 21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28" h="2129">
                  <a:moveTo>
                    <a:pt x="784" y="117"/>
                  </a:moveTo>
                  <a:lnTo>
                    <a:pt x="801" y="105"/>
                  </a:lnTo>
                  <a:lnTo>
                    <a:pt x="819" y="94"/>
                  </a:lnTo>
                  <a:lnTo>
                    <a:pt x="836" y="83"/>
                  </a:lnTo>
                  <a:lnTo>
                    <a:pt x="854" y="73"/>
                  </a:lnTo>
                  <a:lnTo>
                    <a:pt x="873" y="63"/>
                  </a:lnTo>
                  <a:lnTo>
                    <a:pt x="891" y="54"/>
                  </a:lnTo>
                  <a:lnTo>
                    <a:pt x="911" y="45"/>
                  </a:lnTo>
                  <a:lnTo>
                    <a:pt x="930" y="38"/>
                  </a:lnTo>
                  <a:lnTo>
                    <a:pt x="951" y="31"/>
                  </a:lnTo>
                  <a:lnTo>
                    <a:pt x="971" y="24"/>
                  </a:lnTo>
                  <a:lnTo>
                    <a:pt x="993" y="20"/>
                  </a:lnTo>
                  <a:lnTo>
                    <a:pt x="1013" y="15"/>
                  </a:lnTo>
                  <a:lnTo>
                    <a:pt x="1035" y="12"/>
                  </a:lnTo>
                  <a:lnTo>
                    <a:pt x="1058" y="8"/>
                  </a:lnTo>
                  <a:lnTo>
                    <a:pt x="1081" y="7"/>
                  </a:lnTo>
                  <a:lnTo>
                    <a:pt x="1104" y="6"/>
                  </a:lnTo>
                  <a:lnTo>
                    <a:pt x="1105" y="6"/>
                  </a:lnTo>
                  <a:lnTo>
                    <a:pt x="1110" y="5"/>
                  </a:lnTo>
                  <a:lnTo>
                    <a:pt x="1118" y="4"/>
                  </a:lnTo>
                  <a:lnTo>
                    <a:pt x="1128" y="3"/>
                  </a:lnTo>
                  <a:lnTo>
                    <a:pt x="1141" y="1"/>
                  </a:lnTo>
                  <a:lnTo>
                    <a:pt x="1156" y="0"/>
                  </a:lnTo>
                  <a:lnTo>
                    <a:pt x="1173" y="0"/>
                  </a:lnTo>
                  <a:lnTo>
                    <a:pt x="1193" y="0"/>
                  </a:lnTo>
                  <a:lnTo>
                    <a:pt x="1210" y="1"/>
                  </a:lnTo>
                  <a:lnTo>
                    <a:pt x="1228" y="3"/>
                  </a:lnTo>
                  <a:lnTo>
                    <a:pt x="1247" y="5"/>
                  </a:lnTo>
                  <a:lnTo>
                    <a:pt x="1267" y="7"/>
                  </a:lnTo>
                  <a:lnTo>
                    <a:pt x="1287" y="12"/>
                  </a:lnTo>
                  <a:lnTo>
                    <a:pt x="1309" y="16"/>
                  </a:lnTo>
                  <a:lnTo>
                    <a:pt x="1331" y="23"/>
                  </a:lnTo>
                  <a:lnTo>
                    <a:pt x="1354" y="31"/>
                  </a:lnTo>
                  <a:lnTo>
                    <a:pt x="1377" y="41"/>
                  </a:lnTo>
                  <a:lnTo>
                    <a:pt x="1400" y="51"/>
                  </a:lnTo>
                  <a:lnTo>
                    <a:pt x="1423" y="64"/>
                  </a:lnTo>
                  <a:lnTo>
                    <a:pt x="1448" y="77"/>
                  </a:lnTo>
                  <a:lnTo>
                    <a:pt x="1471" y="94"/>
                  </a:lnTo>
                  <a:lnTo>
                    <a:pt x="1495" y="111"/>
                  </a:lnTo>
                  <a:lnTo>
                    <a:pt x="1518" y="132"/>
                  </a:lnTo>
                  <a:lnTo>
                    <a:pt x="1541" y="154"/>
                  </a:lnTo>
                  <a:lnTo>
                    <a:pt x="1575" y="193"/>
                  </a:lnTo>
                  <a:lnTo>
                    <a:pt x="1605" y="237"/>
                  </a:lnTo>
                  <a:lnTo>
                    <a:pt x="1632" y="284"/>
                  </a:lnTo>
                  <a:lnTo>
                    <a:pt x="1655" y="333"/>
                  </a:lnTo>
                  <a:lnTo>
                    <a:pt x="1674" y="385"/>
                  </a:lnTo>
                  <a:lnTo>
                    <a:pt x="1693" y="438"/>
                  </a:lnTo>
                  <a:lnTo>
                    <a:pt x="1708" y="494"/>
                  </a:lnTo>
                  <a:lnTo>
                    <a:pt x="1723" y="549"/>
                  </a:lnTo>
                  <a:lnTo>
                    <a:pt x="1735" y="604"/>
                  </a:lnTo>
                  <a:lnTo>
                    <a:pt x="1749" y="659"/>
                  </a:lnTo>
                  <a:lnTo>
                    <a:pt x="1762" y="714"/>
                  </a:lnTo>
                  <a:lnTo>
                    <a:pt x="1776" y="767"/>
                  </a:lnTo>
                  <a:lnTo>
                    <a:pt x="1790" y="817"/>
                  </a:lnTo>
                  <a:lnTo>
                    <a:pt x="1806" y="865"/>
                  </a:lnTo>
                  <a:lnTo>
                    <a:pt x="1823" y="910"/>
                  </a:lnTo>
                  <a:lnTo>
                    <a:pt x="1844" y="951"/>
                  </a:lnTo>
                  <a:lnTo>
                    <a:pt x="1867" y="997"/>
                  </a:lnTo>
                  <a:lnTo>
                    <a:pt x="1886" y="1049"/>
                  </a:lnTo>
                  <a:lnTo>
                    <a:pt x="1902" y="1108"/>
                  </a:lnTo>
                  <a:lnTo>
                    <a:pt x="1915" y="1170"/>
                  </a:lnTo>
                  <a:lnTo>
                    <a:pt x="1924" y="1237"/>
                  </a:lnTo>
                  <a:lnTo>
                    <a:pt x="1928" y="1307"/>
                  </a:lnTo>
                  <a:lnTo>
                    <a:pt x="1926" y="1379"/>
                  </a:lnTo>
                  <a:lnTo>
                    <a:pt x="1917" y="1451"/>
                  </a:lnTo>
                  <a:lnTo>
                    <a:pt x="1912" y="1481"/>
                  </a:lnTo>
                  <a:lnTo>
                    <a:pt x="1906" y="1511"/>
                  </a:lnTo>
                  <a:lnTo>
                    <a:pt x="1898" y="1541"/>
                  </a:lnTo>
                  <a:lnTo>
                    <a:pt x="1889" y="1571"/>
                  </a:lnTo>
                  <a:lnTo>
                    <a:pt x="1879" y="1600"/>
                  </a:lnTo>
                  <a:lnTo>
                    <a:pt x="1868" y="1629"/>
                  </a:lnTo>
                  <a:lnTo>
                    <a:pt x="1855" y="1658"/>
                  </a:lnTo>
                  <a:lnTo>
                    <a:pt x="1841" y="1685"/>
                  </a:lnTo>
                  <a:lnTo>
                    <a:pt x="1825" y="1713"/>
                  </a:lnTo>
                  <a:lnTo>
                    <a:pt x="1808" y="1740"/>
                  </a:lnTo>
                  <a:lnTo>
                    <a:pt x="1790" y="1767"/>
                  </a:lnTo>
                  <a:lnTo>
                    <a:pt x="1770" y="1792"/>
                  </a:lnTo>
                  <a:lnTo>
                    <a:pt x="1748" y="1817"/>
                  </a:lnTo>
                  <a:lnTo>
                    <a:pt x="1725" y="1841"/>
                  </a:lnTo>
                  <a:lnTo>
                    <a:pt x="1701" y="1864"/>
                  </a:lnTo>
                  <a:lnTo>
                    <a:pt x="1674" y="1886"/>
                  </a:lnTo>
                  <a:lnTo>
                    <a:pt x="1642" y="1910"/>
                  </a:lnTo>
                  <a:lnTo>
                    <a:pt x="1610" y="1933"/>
                  </a:lnTo>
                  <a:lnTo>
                    <a:pt x="1578" y="1955"/>
                  </a:lnTo>
                  <a:lnTo>
                    <a:pt x="1544" y="1976"/>
                  </a:lnTo>
                  <a:lnTo>
                    <a:pt x="1510" y="1995"/>
                  </a:lnTo>
                  <a:lnTo>
                    <a:pt x="1476" y="2012"/>
                  </a:lnTo>
                  <a:lnTo>
                    <a:pt x="1442" y="2030"/>
                  </a:lnTo>
                  <a:lnTo>
                    <a:pt x="1406" y="2045"/>
                  </a:lnTo>
                  <a:lnTo>
                    <a:pt x="1372" y="2060"/>
                  </a:lnTo>
                  <a:lnTo>
                    <a:pt x="1336" y="2072"/>
                  </a:lnTo>
                  <a:lnTo>
                    <a:pt x="1299" y="2084"/>
                  </a:lnTo>
                  <a:lnTo>
                    <a:pt x="1263" y="2094"/>
                  </a:lnTo>
                  <a:lnTo>
                    <a:pt x="1226" y="2104"/>
                  </a:lnTo>
                  <a:lnTo>
                    <a:pt x="1188" y="2110"/>
                  </a:lnTo>
                  <a:lnTo>
                    <a:pt x="1152" y="2117"/>
                  </a:lnTo>
                  <a:lnTo>
                    <a:pt x="1113" y="2122"/>
                  </a:lnTo>
                  <a:lnTo>
                    <a:pt x="1101" y="2123"/>
                  </a:lnTo>
                  <a:lnTo>
                    <a:pt x="1087" y="2124"/>
                  </a:lnTo>
                  <a:lnTo>
                    <a:pt x="1074" y="2125"/>
                  </a:lnTo>
                  <a:lnTo>
                    <a:pt x="1061" y="2127"/>
                  </a:lnTo>
                  <a:lnTo>
                    <a:pt x="1048" y="2128"/>
                  </a:lnTo>
                  <a:lnTo>
                    <a:pt x="1034" y="2128"/>
                  </a:lnTo>
                  <a:lnTo>
                    <a:pt x="1021" y="2128"/>
                  </a:lnTo>
                  <a:lnTo>
                    <a:pt x="1008" y="2128"/>
                  </a:lnTo>
                  <a:lnTo>
                    <a:pt x="995" y="2129"/>
                  </a:lnTo>
                  <a:lnTo>
                    <a:pt x="981" y="2128"/>
                  </a:lnTo>
                  <a:lnTo>
                    <a:pt x="968" y="2128"/>
                  </a:lnTo>
                  <a:lnTo>
                    <a:pt x="955" y="2128"/>
                  </a:lnTo>
                  <a:lnTo>
                    <a:pt x="942" y="2127"/>
                  </a:lnTo>
                  <a:lnTo>
                    <a:pt x="928" y="2127"/>
                  </a:lnTo>
                  <a:lnTo>
                    <a:pt x="915" y="2125"/>
                  </a:lnTo>
                  <a:lnTo>
                    <a:pt x="902" y="2124"/>
                  </a:lnTo>
                  <a:lnTo>
                    <a:pt x="880" y="2122"/>
                  </a:lnTo>
                  <a:lnTo>
                    <a:pt x="858" y="2118"/>
                  </a:lnTo>
                  <a:lnTo>
                    <a:pt x="836" y="2116"/>
                  </a:lnTo>
                  <a:lnTo>
                    <a:pt x="814" y="2112"/>
                  </a:lnTo>
                  <a:lnTo>
                    <a:pt x="791" y="2108"/>
                  </a:lnTo>
                  <a:lnTo>
                    <a:pt x="769" y="2104"/>
                  </a:lnTo>
                  <a:lnTo>
                    <a:pt x="747" y="2099"/>
                  </a:lnTo>
                  <a:lnTo>
                    <a:pt x="724" y="2093"/>
                  </a:lnTo>
                  <a:lnTo>
                    <a:pt x="702" y="2087"/>
                  </a:lnTo>
                  <a:lnTo>
                    <a:pt x="679" y="2080"/>
                  </a:lnTo>
                  <a:lnTo>
                    <a:pt x="657" y="2074"/>
                  </a:lnTo>
                  <a:lnTo>
                    <a:pt x="634" y="2067"/>
                  </a:lnTo>
                  <a:lnTo>
                    <a:pt x="611" y="2059"/>
                  </a:lnTo>
                  <a:lnTo>
                    <a:pt x="589" y="2051"/>
                  </a:lnTo>
                  <a:lnTo>
                    <a:pt x="566" y="2042"/>
                  </a:lnTo>
                  <a:lnTo>
                    <a:pt x="543" y="2033"/>
                  </a:lnTo>
                  <a:lnTo>
                    <a:pt x="540" y="2032"/>
                  </a:lnTo>
                  <a:lnTo>
                    <a:pt x="531" y="2030"/>
                  </a:lnTo>
                  <a:lnTo>
                    <a:pt x="517" y="2024"/>
                  </a:lnTo>
                  <a:lnTo>
                    <a:pt x="497" y="2017"/>
                  </a:lnTo>
                  <a:lnTo>
                    <a:pt x="475" y="2008"/>
                  </a:lnTo>
                  <a:lnTo>
                    <a:pt x="450" y="1995"/>
                  </a:lnTo>
                  <a:lnTo>
                    <a:pt x="422" y="1979"/>
                  </a:lnTo>
                  <a:lnTo>
                    <a:pt x="394" y="1961"/>
                  </a:lnTo>
                  <a:lnTo>
                    <a:pt x="381" y="1951"/>
                  </a:lnTo>
                  <a:lnTo>
                    <a:pt x="368" y="1942"/>
                  </a:lnTo>
                  <a:lnTo>
                    <a:pt x="356" y="1932"/>
                  </a:lnTo>
                  <a:lnTo>
                    <a:pt x="342" y="1920"/>
                  </a:lnTo>
                  <a:lnTo>
                    <a:pt x="328" y="1909"/>
                  </a:lnTo>
                  <a:lnTo>
                    <a:pt x="314" y="1896"/>
                  </a:lnTo>
                  <a:lnTo>
                    <a:pt x="300" y="1883"/>
                  </a:lnTo>
                  <a:lnTo>
                    <a:pt x="286" y="1868"/>
                  </a:lnTo>
                  <a:lnTo>
                    <a:pt x="272" y="1853"/>
                  </a:lnTo>
                  <a:lnTo>
                    <a:pt x="257" y="1837"/>
                  </a:lnTo>
                  <a:lnTo>
                    <a:pt x="240" y="1820"/>
                  </a:lnTo>
                  <a:lnTo>
                    <a:pt x="224" y="1802"/>
                  </a:lnTo>
                  <a:lnTo>
                    <a:pt x="208" y="1783"/>
                  </a:lnTo>
                  <a:lnTo>
                    <a:pt x="192" y="1762"/>
                  </a:lnTo>
                  <a:lnTo>
                    <a:pt x="175" y="1740"/>
                  </a:lnTo>
                  <a:lnTo>
                    <a:pt x="157" y="1717"/>
                  </a:lnTo>
                  <a:lnTo>
                    <a:pt x="136" y="1679"/>
                  </a:lnTo>
                  <a:lnTo>
                    <a:pt x="110" y="1621"/>
                  </a:lnTo>
                  <a:lnTo>
                    <a:pt x="83" y="1546"/>
                  </a:lnTo>
                  <a:lnTo>
                    <a:pt x="55" y="1463"/>
                  </a:lnTo>
                  <a:lnTo>
                    <a:pt x="31" y="1377"/>
                  </a:lnTo>
                  <a:lnTo>
                    <a:pt x="12" y="1294"/>
                  </a:lnTo>
                  <a:lnTo>
                    <a:pt x="1" y="1220"/>
                  </a:lnTo>
                  <a:lnTo>
                    <a:pt x="0" y="1160"/>
                  </a:lnTo>
                  <a:lnTo>
                    <a:pt x="2" y="1138"/>
                  </a:lnTo>
                  <a:lnTo>
                    <a:pt x="4" y="1117"/>
                  </a:lnTo>
                  <a:lnTo>
                    <a:pt x="8" y="1097"/>
                  </a:lnTo>
                  <a:lnTo>
                    <a:pt x="12" y="1078"/>
                  </a:lnTo>
                  <a:lnTo>
                    <a:pt x="25" y="1027"/>
                  </a:lnTo>
                  <a:lnTo>
                    <a:pt x="41" y="980"/>
                  </a:lnTo>
                  <a:lnTo>
                    <a:pt x="60" y="935"/>
                  </a:lnTo>
                  <a:lnTo>
                    <a:pt x="80" y="892"/>
                  </a:lnTo>
                  <a:lnTo>
                    <a:pt x="103" y="853"/>
                  </a:lnTo>
                  <a:lnTo>
                    <a:pt x="128" y="816"/>
                  </a:lnTo>
                  <a:lnTo>
                    <a:pt x="153" y="780"/>
                  </a:lnTo>
                  <a:lnTo>
                    <a:pt x="181" y="748"/>
                  </a:lnTo>
                  <a:lnTo>
                    <a:pt x="207" y="717"/>
                  </a:lnTo>
                  <a:lnTo>
                    <a:pt x="234" y="688"/>
                  </a:lnTo>
                  <a:lnTo>
                    <a:pt x="261" y="662"/>
                  </a:lnTo>
                  <a:lnTo>
                    <a:pt x="286" y="636"/>
                  </a:lnTo>
                  <a:lnTo>
                    <a:pt x="312" y="613"/>
                  </a:lnTo>
                  <a:lnTo>
                    <a:pt x="335" y="590"/>
                  </a:lnTo>
                  <a:lnTo>
                    <a:pt x="356" y="571"/>
                  </a:lnTo>
                  <a:lnTo>
                    <a:pt x="375" y="551"/>
                  </a:lnTo>
                  <a:lnTo>
                    <a:pt x="391" y="534"/>
                  </a:lnTo>
                  <a:lnTo>
                    <a:pt x="407" y="514"/>
                  </a:lnTo>
                  <a:lnTo>
                    <a:pt x="426" y="492"/>
                  </a:lnTo>
                  <a:lnTo>
                    <a:pt x="444" y="468"/>
                  </a:lnTo>
                  <a:lnTo>
                    <a:pt x="465" y="442"/>
                  </a:lnTo>
                  <a:lnTo>
                    <a:pt x="487" y="415"/>
                  </a:lnTo>
                  <a:lnTo>
                    <a:pt x="510" y="386"/>
                  </a:lnTo>
                  <a:lnTo>
                    <a:pt x="534" y="356"/>
                  </a:lnTo>
                  <a:lnTo>
                    <a:pt x="559" y="326"/>
                  </a:lnTo>
                  <a:lnTo>
                    <a:pt x="587" y="296"/>
                  </a:lnTo>
                  <a:lnTo>
                    <a:pt x="616" y="265"/>
                  </a:lnTo>
                  <a:lnTo>
                    <a:pt x="646" y="234"/>
                  </a:lnTo>
                  <a:lnTo>
                    <a:pt x="678" y="204"/>
                  </a:lnTo>
                  <a:lnTo>
                    <a:pt x="712" y="174"/>
                  </a:lnTo>
                  <a:lnTo>
                    <a:pt x="747" y="144"/>
                  </a:lnTo>
                  <a:lnTo>
                    <a:pt x="784" y="117"/>
                  </a:lnTo>
                  <a:close/>
                </a:path>
              </a:pathLst>
            </a:custGeom>
            <a:solidFill>
              <a:srgbClr val="E8CC9E"/>
            </a:solidFill>
            <a:ln w="9525">
              <a:noFill/>
              <a:round/>
              <a:headEnd/>
              <a:tailEnd/>
            </a:ln>
          </p:spPr>
          <p:txBody>
            <a:bodyPr/>
            <a:lstStyle/>
            <a:p>
              <a:endParaRPr lang="en-US">
                <a:latin typeface="Comic Sans MS" pitchFamily="66" charset="0"/>
              </a:endParaRPr>
            </a:p>
          </p:txBody>
        </p:sp>
        <p:sp>
          <p:nvSpPr>
            <p:cNvPr id="52235" name="Freeform 8"/>
            <p:cNvSpPr>
              <a:spLocks/>
            </p:cNvSpPr>
            <p:nvPr/>
          </p:nvSpPr>
          <p:spPr bwMode="auto">
            <a:xfrm>
              <a:off x="2604" y="3463"/>
              <a:ext cx="352" cy="379"/>
            </a:xfrm>
            <a:custGeom>
              <a:avLst/>
              <a:gdLst>
                <a:gd name="T0" fmla="*/ 1 w 704"/>
                <a:gd name="T1" fmla="*/ 9 h 759"/>
                <a:gd name="T2" fmla="*/ 1 w 704"/>
                <a:gd name="T3" fmla="*/ 8 h 759"/>
                <a:gd name="T4" fmla="*/ 1 w 704"/>
                <a:gd name="T5" fmla="*/ 7 h 759"/>
                <a:gd name="T6" fmla="*/ 3 w 704"/>
                <a:gd name="T7" fmla="*/ 6 h 759"/>
                <a:gd name="T8" fmla="*/ 5 w 704"/>
                <a:gd name="T9" fmla="*/ 6 h 759"/>
                <a:gd name="T10" fmla="*/ 6 w 704"/>
                <a:gd name="T11" fmla="*/ 6 h 759"/>
                <a:gd name="T12" fmla="*/ 6 w 704"/>
                <a:gd name="T13" fmla="*/ 6 h 759"/>
                <a:gd name="T14" fmla="*/ 7 w 704"/>
                <a:gd name="T15" fmla="*/ 4 h 759"/>
                <a:gd name="T16" fmla="*/ 11 w 704"/>
                <a:gd name="T17" fmla="*/ 2 h 759"/>
                <a:gd name="T18" fmla="*/ 13 w 704"/>
                <a:gd name="T19" fmla="*/ 0 h 759"/>
                <a:gd name="T20" fmla="*/ 17 w 704"/>
                <a:gd name="T21" fmla="*/ 0 h 759"/>
                <a:gd name="T22" fmla="*/ 19 w 704"/>
                <a:gd name="T23" fmla="*/ 0 h 759"/>
                <a:gd name="T24" fmla="*/ 20 w 704"/>
                <a:gd name="T25" fmla="*/ 0 h 759"/>
                <a:gd name="T26" fmla="*/ 21 w 704"/>
                <a:gd name="T27" fmla="*/ 0 h 759"/>
                <a:gd name="T28" fmla="*/ 22 w 704"/>
                <a:gd name="T29" fmla="*/ 0 h 759"/>
                <a:gd name="T30" fmla="*/ 24 w 704"/>
                <a:gd name="T31" fmla="*/ 1 h 759"/>
                <a:gd name="T32" fmla="*/ 26 w 704"/>
                <a:gd name="T33" fmla="*/ 2 h 759"/>
                <a:gd name="T34" fmla="*/ 28 w 704"/>
                <a:gd name="T35" fmla="*/ 3 h 759"/>
                <a:gd name="T36" fmla="*/ 30 w 704"/>
                <a:gd name="T37" fmla="*/ 9 h 759"/>
                <a:gd name="T38" fmla="*/ 31 w 704"/>
                <a:gd name="T39" fmla="*/ 9 h 759"/>
                <a:gd name="T40" fmla="*/ 33 w 704"/>
                <a:gd name="T41" fmla="*/ 9 h 759"/>
                <a:gd name="T42" fmla="*/ 36 w 704"/>
                <a:gd name="T43" fmla="*/ 10 h 759"/>
                <a:gd name="T44" fmla="*/ 39 w 704"/>
                <a:gd name="T45" fmla="*/ 11 h 759"/>
                <a:gd name="T46" fmla="*/ 41 w 704"/>
                <a:gd name="T47" fmla="*/ 13 h 759"/>
                <a:gd name="T48" fmla="*/ 43 w 704"/>
                <a:gd name="T49" fmla="*/ 16 h 759"/>
                <a:gd name="T50" fmla="*/ 44 w 704"/>
                <a:gd name="T51" fmla="*/ 21 h 759"/>
                <a:gd name="T52" fmla="*/ 44 w 704"/>
                <a:gd name="T53" fmla="*/ 27 h 759"/>
                <a:gd name="T54" fmla="*/ 33 w 704"/>
                <a:gd name="T55" fmla="*/ 40 h 759"/>
                <a:gd name="T56" fmla="*/ 32 w 704"/>
                <a:gd name="T57" fmla="*/ 38 h 759"/>
                <a:gd name="T58" fmla="*/ 32 w 704"/>
                <a:gd name="T59" fmla="*/ 34 h 759"/>
                <a:gd name="T60" fmla="*/ 33 w 704"/>
                <a:gd name="T61" fmla="*/ 28 h 759"/>
                <a:gd name="T62" fmla="*/ 34 w 704"/>
                <a:gd name="T63" fmla="*/ 23 h 759"/>
                <a:gd name="T64" fmla="*/ 36 w 704"/>
                <a:gd name="T65" fmla="*/ 19 h 759"/>
                <a:gd name="T66" fmla="*/ 36 w 704"/>
                <a:gd name="T67" fmla="*/ 18 h 759"/>
                <a:gd name="T68" fmla="*/ 35 w 704"/>
                <a:gd name="T69" fmla="*/ 17 h 759"/>
                <a:gd name="T70" fmla="*/ 35 w 704"/>
                <a:gd name="T71" fmla="*/ 16 h 759"/>
                <a:gd name="T72" fmla="*/ 34 w 704"/>
                <a:gd name="T73" fmla="*/ 15 h 759"/>
                <a:gd name="T74" fmla="*/ 33 w 704"/>
                <a:gd name="T75" fmla="*/ 15 h 759"/>
                <a:gd name="T76" fmla="*/ 33 w 704"/>
                <a:gd name="T77" fmla="*/ 15 h 759"/>
                <a:gd name="T78" fmla="*/ 31 w 704"/>
                <a:gd name="T79" fmla="*/ 15 h 759"/>
                <a:gd name="T80" fmla="*/ 31 w 704"/>
                <a:gd name="T81" fmla="*/ 17 h 759"/>
                <a:gd name="T82" fmla="*/ 29 w 704"/>
                <a:gd name="T83" fmla="*/ 21 h 759"/>
                <a:gd name="T84" fmla="*/ 26 w 704"/>
                <a:gd name="T85" fmla="*/ 25 h 759"/>
                <a:gd name="T86" fmla="*/ 22 w 704"/>
                <a:gd name="T87" fmla="*/ 27 h 759"/>
                <a:gd name="T88" fmla="*/ 19 w 704"/>
                <a:gd name="T89" fmla="*/ 27 h 759"/>
                <a:gd name="T90" fmla="*/ 17 w 704"/>
                <a:gd name="T91" fmla="*/ 26 h 759"/>
                <a:gd name="T92" fmla="*/ 15 w 704"/>
                <a:gd name="T93" fmla="*/ 26 h 759"/>
                <a:gd name="T94" fmla="*/ 15 w 704"/>
                <a:gd name="T95" fmla="*/ 25 h 759"/>
                <a:gd name="T96" fmla="*/ 6 w 704"/>
                <a:gd name="T97" fmla="*/ 13 h 759"/>
                <a:gd name="T98" fmla="*/ 5 w 704"/>
                <a:gd name="T99" fmla="*/ 12 h 759"/>
                <a:gd name="T100" fmla="*/ 3 w 704"/>
                <a:gd name="T101" fmla="*/ 11 h 759"/>
                <a:gd name="T102" fmla="*/ 1 w 704"/>
                <a:gd name="T103" fmla="*/ 10 h 75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04"/>
                <a:gd name="T157" fmla="*/ 0 h 759"/>
                <a:gd name="T158" fmla="*/ 704 w 704"/>
                <a:gd name="T159" fmla="*/ 759 h 75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04" h="759">
                  <a:moveTo>
                    <a:pt x="0" y="150"/>
                  </a:moveTo>
                  <a:lnTo>
                    <a:pt x="1" y="149"/>
                  </a:lnTo>
                  <a:lnTo>
                    <a:pt x="3" y="144"/>
                  </a:lnTo>
                  <a:lnTo>
                    <a:pt x="8" y="139"/>
                  </a:lnTo>
                  <a:lnTo>
                    <a:pt x="15" y="132"/>
                  </a:lnTo>
                  <a:lnTo>
                    <a:pt x="24" y="124"/>
                  </a:lnTo>
                  <a:lnTo>
                    <a:pt x="37" y="117"/>
                  </a:lnTo>
                  <a:lnTo>
                    <a:pt x="52" y="110"/>
                  </a:lnTo>
                  <a:lnTo>
                    <a:pt x="70" y="104"/>
                  </a:lnTo>
                  <a:lnTo>
                    <a:pt x="76" y="103"/>
                  </a:lnTo>
                  <a:lnTo>
                    <a:pt x="82" y="102"/>
                  </a:lnTo>
                  <a:lnTo>
                    <a:pt x="87" y="101"/>
                  </a:lnTo>
                  <a:lnTo>
                    <a:pt x="94" y="99"/>
                  </a:lnTo>
                  <a:lnTo>
                    <a:pt x="97" y="96"/>
                  </a:lnTo>
                  <a:lnTo>
                    <a:pt x="106" y="87"/>
                  </a:lnTo>
                  <a:lnTo>
                    <a:pt x="120" y="73"/>
                  </a:lnTo>
                  <a:lnTo>
                    <a:pt x="138" y="57"/>
                  </a:lnTo>
                  <a:lnTo>
                    <a:pt x="161" y="39"/>
                  </a:lnTo>
                  <a:lnTo>
                    <a:pt x="190" y="24"/>
                  </a:lnTo>
                  <a:lnTo>
                    <a:pt x="222" y="11"/>
                  </a:lnTo>
                  <a:lnTo>
                    <a:pt x="258" y="3"/>
                  </a:lnTo>
                  <a:lnTo>
                    <a:pt x="268" y="1"/>
                  </a:lnTo>
                  <a:lnTo>
                    <a:pt x="279" y="1"/>
                  </a:lnTo>
                  <a:lnTo>
                    <a:pt x="289" y="0"/>
                  </a:lnTo>
                  <a:lnTo>
                    <a:pt x="300" y="1"/>
                  </a:lnTo>
                  <a:lnTo>
                    <a:pt x="311" y="3"/>
                  </a:lnTo>
                  <a:lnTo>
                    <a:pt x="322" y="4"/>
                  </a:lnTo>
                  <a:lnTo>
                    <a:pt x="334" y="6"/>
                  </a:lnTo>
                  <a:lnTo>
                    <a:pt x="345" y="8"/>
                  </a:lnTo>
                  <a:lnTo>
                    <a:pt x="359" y="13"/>
                  </a:lnTo>
                  <a:lnTo>
                    <a:pt x="374" y="18"/>
                  </a:lnTo>
                  <a:lnTo>
                    <a:pt x="388" y="24"/>
                  </a:lnTo>
                  <a:lnTo>
                    <a:pt x="403" y="31"/>
                  </a:lnTo>
                  <a:lnTo>
                    <a:pt x="418" y="39"/>
                  </a:lnTo>
                  <a:lnTo>
                    <a:pt x="433" y="49"/>
                  </a:lnTo>
                  <a:lnTo>
                    <a:pt x="449" y="60"/>
                  </a:lnTo>
                  <a:lnTo>
                    <a:pt x="464" y="72"/>
                  </a:lnTo>
                  <a:lnTo>
                    <a:pt x="485" y="156"/>
                  </a:lnTo>
                  <a:lnTo>
                    <a:pt x="488" y="156"/>
                  </a:lnTo>
                  <a:lnTo>
                    <a:pt x="496" y="156"/>
                  </a:lnTo>
                  <a:lnTo>
                    <a:pt x="509" y="156"/>
                  </a:lnTo>
                  <a:lnTo>
                    <a:pt x="526" y="157"/>
                  </a:lnTo>
                  <a:lnTo>
                    <a:pt x="546" y="159"/>
                  </a:lnTo>
                  <a:lnTo>
                    <a:pt x="566" y="165"/>
                  </a:lnTo>
                  <a:lnTo>
                    <a:pt x="590" y="172"/>
                  </a:lnTo>
                  <a:lnTo>
                    <a:pt x="613" y="182"/>
                  </a:lnTo>
                  <a:lnTo>
                    <a:pt x="634" y="196"/>
                  </a:lnTo>
                  <a:lnTo>
                    <a:pt x="655" y="215"/>
                  </a:lnTo>
                  <a:lnTo>
                    <a:pt x="672" y="238"/>
                  </a:lnTo>
                  <a:lnTo>
                    <a:pt x="687" y="267"/>
                  </a:lnTo>
                  <a:lnTo>
                    <a:pt x="699" y="300"/>
                  </a:lnTo>
                  <a:lnTo>
                    <a:pt x="704" y="340"/>
                  </a:lnTo>
                  <a:lnTo>
                    <a:pt x="704" y="388"/>
                  </a:lnTo>
                  <a:lnTo>
                    <a:pt x="697" y="442"/>
                  </a:lnTo>
                  <a:lnTo>
                    <a:pt x="689" y="759"/>
                  </a:lnTo>
                  <a:lnTo>
                    <a:pt x="514" y="642"/>
                  </a:lnTo>
                  <a:lnTo>
                    <a:pt x="514" y="635"/>
                  </a:lnTo>
                  <a:lnTo>
                    <a:pt x="512" y="616"/>
                  </a:lnTo>
                  <a:lnTo>
                    <a:pt x="512" y="586"/>
                  </a:lnTo>
                  <a:lnTo>
                    <a:pt x="512" y="548"/>
                  </a:lnTo>
                  <a:lnTo>
                    <a:pt x="516" y="505"/>
                  </a:lnTo>
                  <a:lnTo>
                    <a:pt x="520" y="459"/>
                  </a:lnTo>
                  <a:lnTo>
                    <a:pt x="530" y="413"/>
                  </a:lnTo>
                  <a:lnTo>
                    <a:pt x="542" y="368"/>
                  </a:lnTo>
                  <a:lnTo>
                    <a:pt x="555" y="332"/>
                  </a:lnTo>
                  <a:lnTo>
                    <a:pt x="561" y="309"/>
                  </a:lnTo>
                  <a:lnTo>
                    <a:pt x="564" y="295"/>
                  </a:lnTo>
                  <a:lnTo>
                    <a:pt x="563" y="288"/>
                  </a:lnTo>
                  <a:lnTo>
                    <a:pt x="561" y="284"/>
                  </a:lnTo>
                  <a:lnTo>
                    <a:pt x="557" y="280"/>
                  </a:lnTo>
                  <a:lnTo>
                    <a:pt x="553" y="275"/>
                  </a:lnTo>
                  <a:lnTo>
                    <a:pt x="550" y="262"/>
                  </a:lnTo>
                  <a:lnTo>
                    <a:pt x="547" y="249"/>
                  </a:lnTo>
                  <a:lnTo>
                    <a:pt x="542" y="243"/>
                  </a:lnTo>
                  <a:lnTo>
                    <a:pt x="535" y="241"/>
                  </a:lnTo>
                  <a:lnTo>
                    <a:pt x="528" y="242"/>
                  </a:lnTo>
                  <a:lnTo>
                    <a:pt x="522" y="246"/>
                  </a:lnTo>
                  <a:lnTo>
                    <a:pt x="516" y="249"/>
                  </a:lnTo>
                  <a:lnTo>
                    <a:pt x="511" y="253"/>
                  </a:lnTo>
                  <a:lnTo>
                    <a:pt x="510" y="254"/>
                  </a:lnTo>
                  <a:lnTo>
                    <a:pt x="508" y="262"/>
                  </a:lnTo>
                  <a:lnTo>
                    <a:pt x="501" y="281"/>
                  </a:lnTo>
                  <a:lnTo>
                    <a:pt x="488" y="309"/>
                  </a:lnTo>
                  <a:lnTo>
                    <a:pt x="472" y="343"/>
                  </a:lnTo>
                  <a:lnTo>
                    <a:pt x="449" y="376"/>
                  </a:lnTo>
                  <a:lnTo>
                    <a:pt x="423" y="407"/>
                  </a:lnTo>
                  <a:lnTo>
                    <a:pt x="389" y="430"/>
                  </a:lnTo>
                  <a:lnTo>
                    <a:pt x="351" y="443"/>
                  </a:lnTo>
                  <a:lnTo>
                    <a:pt x="315" y="445"/>
                  </a:lnTo>
                  <a:lnTo>
                    <a:pt x="289" y="444"/>
                  </a:lnTo>
                  <a:lnTo>
                    <a:pt x="270" y="438"/>
                  </a:lnTo>
                  <a:lnTo>
                    <a:pt x="259" y="431"/>
                  </a:lnTo>
                  <a:lnTo>
                    <a:pt x="252" y="423"/>
                  </a:lnTo>
                  <a:lnTo>
                    <a:pt x="249" y="416"/>
                  </a:lnTo>
                  <a:lnTo>
                    <a:pt x="249" y="411"/>
                  </a:lnTo>
                  <a:lnTo>
                    <a:pt x="249" y="408"/>
                  </a:lnTo>
                  <a:lnTo>
                    <a:pt x="94" y="215"/>
                  </a:lnTo>
                  <a:lnTo>
                    <a:pt x="92" y="213"/>
                  </a:lnTo>
                  <a:lnTo>
                    <a:pt x="84" y="210"/>
                  </a:lnTo>
                  <a:lnTo>
                    <a:pt x="74" y="203"/>
                  </a:lnTo>
                  <a:lnTo>
                    <a:pt x="60" y="196"/>
                  </a:lnTo>
                  <a:lnTo>
                    <a:pt x="45" y="186"/>
                  </a:lnTo>
                  <a:lnTo>
                    <a:pt x="29" y="175"/>
                  </a:lnTo>
                  <a:lnTo>
                    <a:pt x="14" y="163"/>
                  </a:lnTo>
                  <a:lnTo>
                    <a:pt x="0" y="150"/>
                  </a:lnTo>
                  <a:close/>
                </a:path>
              </a:pathLst>
            </a:custGeom>
            <a:solidFill>
              <a:srgbClr val="A07A30"/>
            </a:solidFill>
            <a:ln w="9525">
              <a:noFill/>
              <a:round/>
              <a:headEnd/>
              <a:tailEnd/>
            </a:ln>
          </p:spPr>
          <p:txBody>
            <a:bodyPr/>
            <a:lstStyle/>
            <a:p>
              <a:endParaRPr lang="en-US">
                <a:latin typeface="Comic Sans MS" pitchFamily="66" charset="0"/>
              </a:endParaRPr>
            </a:p>
          </p:txBody>
        </p:sp>
        <p:sp>
          <p:nvSpPr>
            <p:cNvPr id="52236" name="Freeform 9"/>
            <p:cNvSpPr>
              <a:spLocks/>
            </p:cNvSpPr>
            <p:nvPr/>
          </p:nvSpPr>
          <p:spPr bwMode="auto">
            <a:xfrm>
              <a:off x="2411" y="3717"/>
              <a:ext cx="583" cy="755"/>
            </a:xfrm>
            <a:custGeom>
              <a:avLst/>
              <a:gdLst>
                <a:gd name="T0" fmla="*/ 60 w 1164"/>
                <a:gd name="T1" fmla="*/ 53 h 1508"/>
                <a:gd name="T2" fmla="*/ 59 w 1164"/>
                <a:gd name="T3" fmla="*/ 55 h 1508"/>
                <a:gd name="T4" fmla="*/ 58 w 1164"/>
                <a:gd name="T5" fmla="*/ 60 h 1508"/>
                <a:gd name="T6" fmla="*/ 56 w 1164"/>
                <a:gd name="T7" fmla="*/ 67 h 1508"/>
                <a:gd name="T8" fmla="*/ 54 w 1164"/>
                <a:gd name="T9" fmla="*/ 74 h 1508"/>
                <a:gd name="T10" fmla="*/ 52 w 1164"/>
                <a:gd name="T11" fmla="*/ 81 h 1508"/>
                <a:gd name="T12" fmla="*/ 51 w 1164"/>
                <a:gd name="T13" fmla="*/ 87 h 1508"/>
                <a:gd name="T14" fmla="*/ 50 w 1164"/>
                <a:gd name="T15" fmla="*/ 91 h 1508"/>
                <a:gd name="T16" fmla="*/ 50 w 1164"/>
                <a:gd name="T17" fmla="*/ 93 h 1508"/>
                <a:gd name="T18" fmla="*/ 49 w 1164"/>
                <a:gd name="T19" fmla="*/ 93 h 1508"/>
                <a:gd name="T20" fmla="*/ 47 w 1164"/>
                <a:gd name="T21" fmla="*/ 94 h 1508"/>
                <a:gd name="T22" fmla="*/ 44 w 1164"/>
                <a:gd name="T23" fmla="*/ 94 h 1508"/>
                <a:gd name="T24" fmla="*/ 40 w 1164"/>
                <a:gd name="T25" fmla="*/ 94 h 1508"/>
                <a:gd name="T26" fmla="*/ 36 w 1164"/>
                <a:gd name="T27" fmla="*/ 95 h 1508"/>
                <a:gd name="T28" fmla="*/ 33 w 1164"/>
                <a:gd name="T29" fmla="*/ 95 h 1508"/>
                <a:gd name="T30" fmla="*/ 29 w 1164"/>
                <a:gd name="T31" fmla="*/ 95 h 1508"/>
                <a:gd name="T32" fmla="*/ 26 w 1164"/>
                <a:gd name="T33" fmla="*/ 94 h 1508"/>
                <a:gd name="T34" fmla="*/ 24 w 1164"/>
                <a:gd name="T35" fmla="*/ 94 h 1508"/>
                <a:gd name="T36" fmla="*/ 22 w 1164"/>
                <a:gd name="T37" fmla="*/ 94 h 1508"/>
                <a:gd name="T38" fmla="*/ 20 w 1164"/>
                <a:gd name="T39" fmla="*/ 94 h 1508"/>
                <a:gd name="T40" fmla="*/ 19 w 1164"/>
                <a:gd name="T41" fmla="*/ 94 h 1508"/>
                <a:gd name="T42" fmla="*/ 17 w 1164"/>
                <a:gd name="T43" fmla="*/ 93 h 1508"/>
                <a:gd name="T44" fmla="*/ 15 w 1164"/>
                <a:gd name="T45" fmla="*/ 93 h 1508"/>
                <a:gd name="T46" fmla="*/ 13 w 1164"/>
                <a:gd name="T47" fmla="*/ 92 h 1508"/>
                <a:gd name="T48" fmla="*/ 12 w 1164"/>
                <a:gd name="T49" fmla="*/ 90 h 1508"/>
                <a:gd name="T50" fmla="*/ 15 w 1164"/>
                <a:gd name="T51" fmla="*/ 81 h 1508"/>
                <a:gd name="T52" fmla="*/ 17 w 1164"/>
                <a:gd name="T53" fmla="*/ 67 h 1508"/>
                <a:gd name="T54" fmla="*/ 16 w 1164"/>
                <a:gd name="T55" fmla="*/ 53 h 1508"/>
                <a:gd name="T56" fmla="*/ 13 w 1164"/>
                <a:gd name="T57" fmla="*/ 47 h 1508"/>
                <a:gd name="T58" fmla="*/ 12 w 1164"/>
                <a:gd name="T59" fmla="*/ 46 h 1508"/>
                <a:gd name="T60" fmla="*/ 10 w 1164"/>
                <a:gd name="T61" fmla="*/ 45 h 1508"/>
                <a:gd name="T62" fmla="*/ 8 w 1164"/>
                <a:gd name="T63" fmla="*/ 44 h 1508"/>
                <a:gd name="T64" fmla="*/ 5 w 1164"/>
                <a:gd name="T65" fmla="*/ 42 h 1508"/>
                <a:gd name="T66" fmla="*/ 3 w 1164"/>
                <a:gd name="T67" fmla="*/ 40 h 1508"/>
                <a:gd name="T68" fmla="*/ 1 w 1164"/>
                <a:gd name="T69" fmla="*/ 39 h 1508"/>
                <a:gd name="T70" fmla="*/ 0 w 1164"/>
                <a:gd name="T71" fmla="*/ 38 h 1508"/>
                <a:gd name="T72" fmla="*/ 1 w 1164"/>
                <a:gd name="T73" fmla="*/ 37 h 1508"/>
                <a:gd name="T74" fmla="*/ 2 w 1164"/>
                <a:gd name="T75" fmla="*/ 34 h 1508"/>
                <a:gd name="T76" fmla="*/ 4 w 1164"/>
                <a:gd name="T77" fmla="*/ 29 h 1508"/>
                <a:gd name="T78" fmla="*/ 7 w 1164"/>
                <a:gd name="T79" fmla="*/ 23 h 1508"/>
                <a:gd name="T80" fmla="*/ 11 w 1164"/>
                <a:gd name="T81" fmla="*/ 16 h 1508"/>
                <a:gd name="T82" fmla="*/ 15 w 1164"/>
                <a:gd name="T83" fmla="*/ 10 h 1508"/>
                <a:gd name="T84" fmla="*/ 21 w 1164"/>
                <a:gd name="T85" fmla="*/ 5 h 1508"/>
                <a:gd name="T86" fmla="*/ 27 w 1164"/>
                <a:gd name="T87" fmla="*/ 2 h 1508"/>
                <a:gd name="T88" fmla="*/ 30 w 1164"/>
                <a:gd name="T89" fmla="*/ 2 h 1508"/>
                <a:gd name="T90" fmla="*/ 32 w 1164"/>
                <a:gd name="T91" fmla="*/ 1 h 1508"/>
                <a:gd name="T92" fmla="*/ 35 w 1164"/>
                <a:gd name="T93" fmla="*/ 1 h 1508"/>
                <a:gd name="T94" fmla="*/ 40 w 1164"/>
                <a:gd name="T95" fmla="*/ 1 h 1508"/>
                <a:gd name="T96" fmla="*/ 46 w 1164"/>
                <a:gd name="T97" fmla="*/ 2 h 1508"/>
                <a:gd name="T98" fmla="*/ 53 w 1164"/>
                <a:gd name="T99" fmla="*/ 4 h 1508"/>
                <a:gd name="T100" fmla="*/ 61 w 1164"/>
                <a:gd name="T101" fmla="*/ 8 h 1508"/>
                <a:gd name="T102" fmla="*/ 69 w 1164"/>
                <a:gd name="T103" fmla="*/ 15 h 1508"/>
                <a:gd name="T104" fmla="*/ 73 w 1164"/>
                <a:gd name="T105" fmla="*/ 20 h 1508"/>
                <a:gd name="T106" fmla="*/ 73 w 1164"/>
                <a:gd name="T107" fmla="*/ 21 h 1508"/>
                <a:gd name="T108" fmla="*/ 73 w 1164"/>
                <a:gd name="T109" fmla="*/ 24 h 1508"/>
                <a:gd name="T110" fmla="*/ 72 w 1164"/>
                <a:gd name="T111" fmla="*/ 27 h 1508"/>
                <a:gd name="T112" fmla="*/ 71 w 1164"/>
                <a:gd name="T113" fmla="*/ 31 h 1508"/>
                <a:gd name="T114" fmla="*/ 69 w 1164"/>
                <a:gd name="T115" fmla="*/ 37 h 1508"/>
                <a:gd name="T116" fmla="*/ 67 w 1164"/>
                <a:gd name="T117" fmla="*/ 42 h 1508"/>
                <a:gd name="T118" fmla="*/ 63 w 1164"/>
                <a:gd name="T119" fmla="*/ 49 h 150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4"/>
                <a:gd name="T181" fmla="*/ 0 h 1508"/>
                <a:gd name="T182" fmla="*/ 1164 w 1164"/>
                <a:gd name="T183" fmla="*/ 1508 h 150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4" h="1508">
                  <a:moveTo>
                    <a:pt x="961" y="827"/>
                  </a:moveTo>
                  <a:lnTo>
                    <a:pt x="958" y="833"/>
                  </a:lnTo>
                  <a:lnTo>
                    <a:pt x="952" y="850"/>
                  </a:lnTo>
                  <a:lnTo>
                    <a:pt x="943" y="878"/>
                  </a:lnTo>
                  <a:lnTo>
                    <a:pt x="932" y="913"/>
                  </a:lnTo>
                  <a:lnTo>
                    <a:pt x="918" y="956"/>
                  </a:lnTo>
                  <a:lnTo>
                    <a:pt x="903" y="1004"/>
                  </a:lnTo>
                  <a:lnTo>
                    <a:pt x="887" y="1056"/>
                  </a:lnTo>
                  <a:lnTo>
                    <a:pt x="870" y="1112"/>
                  </a:lnTo>
                  <a:lnTo>
                    <a:pt x="853" y="1168"/>
                  </a:lnTo>
                  <a:lnTo>
                    <a:pt x="838" y="1225"/>
                  </a:lnTo>
                  <a:lnTo>
                    <a:pt x="825" y="1280"/>
                  </a:lnTo>
                  <a:lnTo>
                    <a:pt x="813" y="1332"/>
                  </a:lnTo>
                  <a:lnTo>
                    <a:pt x="804" y="1379"/>
                  </a:lnTo>
                  <a:lnTo>
                    <a:pt x="798" y="1421"/>
                  </a:lnTo>
                  <a:lnTo>
                    <a:pt x="797" y="1455"/>
                  </a:lnTo>
                  <a:lnTo>
                    <a:pt x="799" y="1482"/>
                  </a:lnTo>
                  <a:lnTo>
                    <a:pt x="797" y="1482"/>
                  </a:lnTo>
                  <a:lnTo>
                    <a:pt x="789" y="1483"/>
                  </a:lnTo>
                  <a:lnTo>
                    <a:pt x="776" y="1485"/>
                  </a:lnTo>
                  <a:lnTo>
                    <a:pt x="760" y="1487"/>
                  </a:lnTo>
                  <a:lnTo>
                    <a:pt x="741" y="1490"/>
                  </a:lnTo>
                  <a:lnTo>
                    <a:pt x="718" y="1492"/>
                  </a:lnTo>
                  <a:lnTo>
                    <a:pt x="692" y="1495"/>
                  </a:lnTo>
                  <a:lnTo>
                    <a:pt x="665" y="1498"/>
                  </a:lnTo>
                  <a:lnTo>
                    <a:pt x="636" y="1501"/>
                  </a:lnTo>
                  <a:lnTo>
                    <a:pt x="606" y="1503"/>
                  </a:lnTo>
                  <a:lnTo>
                    <a:pt x="576" y="1506"/>
                  </a:lnTo>
                  <a:lnTo>
                    <a:pt x="545" y="1507"/>
                  </a:lnTo>
                  <a:lnTo>
                    <a:pt x="515" y="1508"/>
                  </a:lnTo>
                  <a:lnTo>
                    <a:pt x="486" y="1508"/>
                  </a:lnTo>
                  <a:lnTo>
                    <a:pt x="458" y="1507"/>
                  </a:lnTo>
                  <a:lnTo>
                    <a:pt x="433" y="1506"/>
                  </a:lnTo>
                  <a:lnTo>
                    <a:pt x="411" y="1503"/>
                  </a:lnTo>
                  <a:lnTo>
                    <a:pt x="393" y="1502"/>
                  </a:lnTo>
                  <a:lnTo>
                    <a:pt x="374" y="1500"/>
                  </a:lnTo>
                  <a:lnTo>
                    <a:pt x="359" y="1499"/>
                  </a:lnTo>
                  <a:lnTo>
                    <a:pt x="344" y="1497"/>
                  </a:lnTo>
                  <a:lnTo>
                    <a:pt x="331" y="1495"/>
                  </a:lnTo>
                  <a:lnTo>
                    <a:pt x="318" y="1493"/>
                  </a:lnTo>
                  <a:lnTo>
                    <a:pt x="305" y="1491"/>
                  </a:lnTo>
                  <a:lnTo>
                    <a:pt x="294" y="1488"/>
                  </a:lnTo>
                  <a:lnTo>
                    <a:pt x="281" y="1486"/>
                  </a:lnTo>
                  <a:lnTo>
                    <a:pt x="267" y="1483"/>
                  </a:lnTo>
                  <a:lnTo>
                    <a:pt x="253" y="1479"/>
                  </a:lnTo>
                  <a:lnTo>
                    <a:pt x="238" y="1475"/>
                  </a:lnTo>
                  <a:lnTo>
                    <a:pt x="222" y="1470"/>
                  </a:lnTo>
                  <a:lnTo>
                    <a:pt x="204" y="1464"/>
                  </a:lnTo>
                  <a:lnTo>
                    <a:pt x="184" y="1459"/>
                  </a:lnTo>
                  <a:lnTo>
                    <a:pt x="192" y="1437"/>
                  </a:lnTo>
                  <a:lnTo>
                    <a:pt x="211" y="1379"/>
                  </a:lnTo>
                  <a:lnTo>
                    <a:pt x="234" y="1291"/>
                  </a:lnTo>
                  <a:lnTo>
                    <a:pt x="256" y="1185"/>
                  </a:lnTo>
                  <a:lnTo>
                    <a:pt x="271" y="1069"/>
                  </a:lnTo>
                  <a:lnTo>
                    <a:pt x="272" y="950"/>
                  </a:lnTo>
                  <a:lnTo>
                    <a:pt x="252" y="839"/>
                  </a:lnTo>
                  <a:lnTo>
                    <a:pt x="208" y="743"/>
                  </a:lnTo>
                  <a:lnTo>
                    <a:pt x="206" y="742"/>
                  </a:lnTo>
                  <a:lnTo>
                    <a:pt x="198" y="738"/>
                  </a:lnTo>
                  <a:lnTo>
                    <a:pt x="188" y="731"/>
                  </a:lnTo>
                  <a:lnTo>
                    <a:pt x="173" y="723"/>
                  </a:lnTo>
                  <a:lnTo>
                    <a:pt x="155" y="714"/>
                  </a:lnTo>
                  <a:lnTo>
                    <a:pt x="136" y="704"/>
                  </a:lnTo>
                  <a:lnTo>
                    <a:pt x="116" y="691"/>
                  </a:lnTo>
                  <a:lnTo>
                    <a:pt x="96" y="678"/>
                  </a:lnTo>
                  <a:lnTo>
                    <a:pt x="75" y="666"/>
                  </a:lnTo>
                  <a:lnTo>
                    <a:pt x="56" y="652"/>
                  </a:lnTo>
                  <a:lnTo>
                    <a:pt x="38" y="639"/>
                  </a:lnTo>
                  <a:lnTo>
                    <a:pt x="23" y="626"/>
                  </a:lnTo>
                  <a:lnTo>
                    <a:pt x="11" y="614"/>
                  </a:lnTo>
                  <a:lnTo>
                    <a:pt x="3" y="603"/>
                  </a:lnTo>
                  <a:lnTo>
                    <a:pt x="0" y="593"/>
                  </a:lnTo>
                  <a:lnTo>
                    <a:pt x="2" y="585"/>
                  </a:lnTo>
                  <a:lnTo>
                    <a:pt x="5" y="579"/>
                  </a:lnTo>
                  <a:lnTo>
                    <a:pt x="11" y="561"/>
                  </a:lnTo>
                  <a:lnTo>
                    <a:pt x="22" y="533"/>
                  </a:lnTo>
                  <a:lnTo>
                    <a:pt x="36" y="497"/>
                  </a:lnTo>
                  <a:lnTo>
                    <a:pt x="54" y="455"/>
                  </a:lnTo>
                  <a:lnTo>
                    <a:pt x="77" y="407"/>
                  </a:lnTo>
                  <a:lnTo>
                    <a:pt x="102" y="357"/>
                  </a:lnTo>
                  <a:lnTo>
                    <a:pt x="131" y="305"/>
                  </a:lnTo>
                  <a:lnTo>
                    <a:pt x="164" y="252"/>
                  </a:lnTo>
                  <a:lnTo>
                    <a:pt x="199" y="201"/>
                  </a:lnTo>
                  <a:lnTo>
                    <a:pt x="237" y="154"/>
                  </a:lnTo>
                  <a:lnTo>
                    <a:pt x="279" y="110"/>
                  </a:lnTo>
                  <a:lnTo>
                    <a:pt x="322" y="73"/>
                  </a:lnTo>
                  <a:lnTo>
                    <a:pt x="369" y="44"/>
                  </a:lnTo>
                  <a:lnTo>
                    <a:pt x="418" y="26"/>
                  </a:lnTo>
                  <a:lnTo>
                    <a:pt x="469" y="18"/>
                  </a:lnTo>
                  <a:lnTo>
                    <a:pt x="472" y="17"/>
                  </a:lnTo>
                  <a:lnTo>
                    <a:pt x="484" y="13"/>
                  </a:lnTo>
                  <a:lnTo>
                    <a:pt x="501" y="9"/>
                  </a:lnTo>
                  <a:lnTo>
                    <a:pt x="526" y="4"/>
                  </a:lnTo>
                  <a:lnTo>
                    <a:pt x="556" y="2"/>
                  </a:lnTo>
                  <a:lnTo>
                    <a:pt x="592" y="0"/>
                  </a:lnTo>
                  <a:lnTo>
                    <a:pt x="633" y="1"/>
                  </a:lnTo>
                  <a:lnTo>
                    <a:pt x="680" y="6"/>
                  </a:lnTo>
                  <a:lnTo>
                    <a:pt x="729" y="17"/>
                  </a:lnTo>
                  <a:lnTo>
                    <a:pt x="783" y="33"/>
                  </a:lnTo>
                  <a:lnTo>
                    <a:pt x="841" y="56"/>
                  </a:lnTo>
                  <a:lnTo>
                    <a:pt x="901" y="86"/>
                  </a:lnTo>
                  <a:lnTo>
                    <a:pt x="964" y="126"/>
                  </a:lnTo>
                  <a:lnTo>
                    <a:pt x="1030" y="176"/>
                  </a:lnTo>
                  <a:lnTo>
                    <a:pt x="1096" y="236"/>
                  </a:lnTo>
                  <a:lnTo>
                    <a:pt x="1164" y="307"/>
                  </a:lnTo>
                  <a:lnTo>
                    <a:pt x="1164" y="310"/>
                  </a:lnTo>
                  <a:lnTo>
                    <a:pt x="1164" y="318"/>
                  </a:lnTo>
                  <a:lnTo>
                    <a:pt x="1164" y="330"/>
                  </a:lnTo>
                  <a:lnTo>
                    <a:pt x="1163" y="348"/>
                  </a:lnTo>
                  <a:lnTo>
                    <a:pt x="1161" y="369"/>
                  </a:lnTo>
                  <a:lnTo>
                    <a:pt x="1156" y="395"/>
                  </a:lnTo>
                  <a:lnTo>
                    <a:pt x="1151" y="425"/>
                  </a:lnTo>
                  <a:lnTo>
                    <a:pt x="1144" y="458"/>
                  </a:lnTo>
                  <a:lnTo>
                    <a:pt x="1133" y="494"/>
                  </a:lnTo>
                  <a:lnTo>
                    <a:pt x="1120" y="534"/>
                  </a:lnTo>
                  <a:lnTo>
                    <a:pt x="1103" y="577"/>
                  </a:lnTo>
                  <a:lnTo>
                    <a:pt x="1084" y="623"/>
                  </a:lnTo>
                  <a:lnTo>
                    <a:pt x="1060" y="670"/>
                  </a:lnTo>
                  <a:lnTo>
                    <a:pt x="1031" y="721"/>
                  </a:lnTo>
                  <a:lnTo>
                    <a:pt x="999" y="773"/>
                  </a:lnTo>
                  <a:lnTo>
                    <a:pt x="961" y="827"/>
                  </a:lnTo>
                  <a:close/>
                </a:path>
              </a:pathLst>
            </a:custGeom>
            <a:solidFill>
              <a:srgbClr val="D8B268"/>
            </a:solidFill>
            <a:ln w="9525">
              <a:noFill/>
              <a:round/>
              <a:headEnd/>
              <a:tailEnd/>
            </a:ln>
          </p:spPr>
          <p:txBody>
            <a:bodyPr/>
            <a:lstStyle/>
            <a:p>
              <a:endParaRPr lang="en-US">
                <a:latin typeface="Comic Sans MS" pitchFamily="66" charset="0"/>
              </a:endParaRPr>
            </a:p>
          </p:txBody>
        </p:sp>
        <p:sp>
          <p:nvSpPr>
            <p:cNvPr id="52237" name="Freeform 10"/>
            <p:cNvSpPr>
              <a:spLocks/>
            </p:cNvSpPr>
            <p:nvPr/>
          </p:nvSpPr>
          <p:spPr bwMode="auto">
            <a:xfrm>
              <a:off x="2800" y="3679"/>
              <a:ext cx="11" cy="5"/>
            </a:xfrm>
            <a:custGeom>
              <a:avLst/>
              <a:gdLst>
                <a:gd name="T0" fmla="*/ 1 w 22"/>
                <a:gd name="T1" fmla="*/ 0 h 11"/>
                <a:gd name="T2" fmla="*/ 0 w 22"/>
                <a:gd name="T3" fmla="*/ 0 h 11"/>
                <a:gd name="T4" fmla="*/ 1 w 22"/>
                <a:gd name="T5" fmla="*/ 0 h 11"/>
                <a:gd name="T6" fmla="*/ 1 w 22"/>
                <a:gd name="T7" fmla="*/ 0 h 11"/>
                <a:gd name="T8" fmla="*/ 0 60000 65536"/>
                <a:gd name="T9" fmla="*/ 0 60000 65536"/>
                <a:gd name="T10" fmla="*/ 0 60000 65536"/>
                <a:gd name="T11" fmla="*/ 0 60000 65536"/>
                <a:gd name="T12" fmla="*/ 0 w 22"/>
                <a:gd name="T13" fmla="*/ 0 h 11"/>
                <a:gd name="T14" fmla="*/ 22 w 22"/>
                <a:gd name="T15" fmla="*/ 11 h 11"/>
              </a:gdLst>
              <a:ahLst/>
              <a:cxnLst>
                <a:cxn ang="T8">
                  <a:pos x="T0" y="T1"/>
                </a:cxn>
                <a:cxn ang="T9">
                  <a:pos x="T2" y="T3"/>
                </a:cxn>
                <a:cxn ang="T10">
                  <a:pos x="T4" y="T5"/>
                </a:cxn>
                <a:cxn ang="T11">
                  <a:pos x="T6" y="T7"/>
                </a:cxn>
              </a:cxnLst>
              <a:rect l="T12" t="T13" r="T14" b="T15"/>
              <a:pathLst>
                <a:path w="22" h="11">
                  <a:moveTo>
                    <a:pt x="22" y="11"/>
                  </a:moveTo>
                  <a:lnTo>
                    <a:pt x="0" y="11"/>
                  </a:lnTo>
                  <a:lnTo>
                    <a:pt x="4" y="0"/>
                  </a:lnTo>
                  <a:lnTo>
                    <a:pt x="22" y="11"/>
                  </a:lnTo>
                  <a:close/>
                </a:path>
              </a:pathLst>
            </a:custGeom>
            <a:solidFill>
              <a:srgbClr val="A07A30"/>
            </a:solidFill>
            <a:ln w="9525">
              <a:noFill/>
              <a:round/>
              <a:headEnd/>
              <a:tailEnd/>
            </a:ln>
          </p:spPr>
          <p:txBody>
            <a:bodyPr/>
            <a:lstStyle/>
            <a:p>
              <a:endParaRPr lang="en-US">
                <a:latin typeface="Comic Sans MS" pitchFamily="66" charset="0"/>
              </a:endParaRPr>
            </a:p>
          </p:txBody>
        </p:sp>
        <p:sp>
          <p:nvSpPr>
            <p:cNvPr id="52238" name="Freeform 11"/>
            <p:cNvSpPr>
              <a:spLocks/>
            </p:cNvSpPr>
            <p:nvPr/>
          </p:nvSpPr>
          <p:spPr bwMode="auto">
            <a:xfrm>
              <a:off x="2610" y="3743"/>
              <a:ext cx="193" cy="277"/>
            </a:xfrm>
            <a:custGeom>
              <a:avLst/>
              <a:gdLst>
                <a:gd name="T0" fmla="*/ 22 w 386"/>
                <a:gd name="T1" fmla="*/ 0 h 556"/>
                <a:gd name="T2" fmla="*/ 23 w 386"/>
                <a:gd name="T3" fmla="*/ 0 h 556"/>
                <a:gd name="T4" fmla="*/ 23 w 386"/>
                <a:gd name="T5" fmla="*/ 0 h 556"/>
                <a:gd name="T6" fmla="*/ 24 w 386"/>
                <a:gd name="T7" fmla="*/ 1 h 556"/>
                <a:gd name="T8" fmla="*/ 24 w 386"/>
                <a:gd name="T9" fmla="*/ 1 h 556"/>
                <a:gd name="T10" fmla="*/ 24 w 386"/>
                <a:gd name="T11" fmla="*/ 2 h 556"/>
                <a:gd name="T12" fmla="*/ 24 w 386"/>
                <a:gd name="T13" fmla="*/ 3 h 556"/>
                <a:gd name="T14" fmla="*/ 24 w 386"/>
                <a:gd name="T15" fmla="*/ 4 h 556"/>
                <a:gd name="T16" fmla="*/ 24 w 386"/>
                <a:gd name="T17" fmla="*/ 5 h 556"/>
                <a:gd name="T18" fmla="*/ 23 w 386"/>
                <a:gd name="T19" fmla="*/ 6 h 556"/>
                <a:gd name="T20" fmla="*/ 22 w 386"/>
                <a:gd name="T21" fmla="*/ 7 h 556"/>
                <a:gd name="T22" fmla="*/ 21 w 386"/>
                <a:gd name="T23" fmla="*/ 9 h 556"/>
                <a:gd name="T24" fmla="*/ 19 w 386"/>
                <a:gd name="T25" fmla="*/ 11 h 556"/>
                <a:gd name="T26" fmla="*/ 18 w 386"/>
                <a:gd name="T27" fmla="*/ 13 h 556"/>
                <a:gd name="T28" fmla="*/ 15 w 386"/>
                <a:gd name="T29" fmla="*/ 16 h 556"/>
                <a:gd name="T30" fmla="*/ 13 w 386"/>
                <a:gd name="T31" fmla="*/ 18 h 556"/>
                <a:gd name="T32" fmla="*/ 12 w 386"/>
                <a:gd name="T33" fmla="*/ 21 h 556"/>
                <a:gd name="T34" fmla="*/ 9 w 386"/>
                <a:gd name="T35" fmla="*/ 23 h 556"/>
                <a:gd name="T36" fmla="*/ 6 w 386"/>
                <a:gd name="T37" fmla="*/ 26 h 556"/>
                <a:gd name="T38" fmla="*/ 6 w 386"/>
                <a:gd name="T39" fmla="*/ 28 h 556"/>
                <a:gd name="T40" fmla="*/ 3 w 386"/>
                <a:gd name="T41" fmla="*/ 30 h 556"/>
                <a:gd name="T42" fmla="*/ 3 w 386"/>
                <a:gd name="T43" fmla="*/ 32 h 556"/>
                <a:gd name="T44" fmla="*/ 1 w 386"/>
                <a:gd name="T45" fmla="*/ 33 h 556"/>
                <a:gd name="T46" fmla="*/ 1 w 386"/>
                <a:gd name="T47" fmla="*/ 34 h 556"/>
                <a:gd name="T48" fmla="*/ 0 w 386"/>
                <a:gd name="T49" fmla="*/ 34 h 556"/>
                <a:gd name="T50" fmla="*/ 1 w 386"/>
                <a:gd name="T51" fmla="*/ 33 h 556"/>
                <a:gd name="T52" fmla="*/ 1 w 386"/>
                <a:gd name="T53" fmla="*/ 31 h 556"/>
                <a:gd name="T54" fmla="*/ 1 w 386"/>
                <a:gd name="T55" fmla="*/ 27 h 556"/>
                <a:gd name="T56" fmla="*/ 2 w 386"/>
                <a:gd name="T57" fmla="*/ 22 h 556"/>
                <a:gd name="T58" fmla="*/ 3 w 386"/>
                <a:gd name="T59" fmla="*/ 17 h 556"/>
                <a:gd name="T60" fmla="*/ 4 w 386"/>
                <a:gd name="T61" fmla="*/ 12 h 556"/>
                <a:gd name="T62" fmla="*/ 6 w 386"/>
                <a:gd name="T63" fmla="*/ 7 h 556"/>
                <a:gd name="T64" fmla="*/ 9 w 386"/>
                <a:gd name="T65" fmla="*/ 2 h 556"/>
                <a:gd name="T66" fmla="*/ 9 w 386"/>
                <a:gd name="T67" fmla="*/ 2 h 556"/>
                <a:gd name="T68" fmla="*/ 9 w 386"/>
                <a:gd name="T69" fmla="*/ 2 h 556"/>
                <a:gd name="T70" fmla="*/ 9 w 386"/>
                <a:gd name="T71" fmla="*/ 2 h 556"/>
                <a:gd name="T72" fmla="*/ 9 w 386"/>
                <a:gd name="T73" fmla="*/ 1 h 556"/>
                <a:gd name="T74" fmla="*/ 10 w 386"/>
                <a:gd name="T75" fmla="*/ 2 h 556"/>
                <a:gd name="T76" fmla="*/ 10 w 386"/>
                <a:gd name="T77" fmla="*/ 2 h 556"/>
                <a:gd name="T78" fmla="*/ 11 w 386"/>
                <a:gd name="T79" fmla="*/ 2 h 556"/>
                <a:gd name="T80" fmla="*/ 12 w 386"/>
                <a:gd name="T81" fmla="*/ 2 h 556"/>
                <a:gd name="T82" fmla="*/ 12 w 386"/>
                <a:gd name="T83" fmla="*/ 2 h 556"/>
                <a:gd name="T84" fmla="*/ 13 w 386"/>
                <a:gd name="T85" fmla="*/ 2 h 556"/>
                <a:gd name="T86" fmla="*/ 14 w 386"/>
                <a:gd name="T87" fmla="*/ 2 h 556"/>
                <a:gd name="T88" fmla="*/ 15 w 386"/>
                <a:gd name="T89" fmla="*/ 2 h 556"/>
                <a:gd name="T90" fmla="*/ 15 w 386"/>
                <a:gd name="T91" fmla="*/ 1 h 556"/>
                <a:gd name="T92" fmla="*/ 17 w 386"/>
                <a:gd name="T93" fmla="*/ 1 h 556"/>
                <a:gd name="T94" fmla="*/ 18 w 386"/>
                <a:gd name="T95" fmla="*/ 1 h 556"/>
                <a:gd name="T96" fmla="*/ 19 w 386"/>
                <a:gd name="T97" fmla="*/ 1 h 556"/>
                <a:gd name="T98" fmla="*/ 20 w 386"/>
                <a:gd name="T99" fmla="*/ 1 h 556"/>
                <a:gd name="T100" fmla="*/ 21 w 386"/>
                <a:gd name="T101" fmla="*/ 0 h 556"/>
                <a:gd name="T102" fmla="*/ 22 w 386"/>
                <a:gd name="T103" fmla="*/ 0 h 556"/>
                <a:gd name="T104" fmla="*/ 22 w 386"/>
                <a:gd name="T105" fmla="*/ 0 h 5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86"/>
                <a:gd name="T160" fmla="*/ 0 h 556"/>
                <a:gd name="T161" fmla="*/ 386 w 386"/>
                <a:gd name="T162" fmla="*/ 556 h 5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86" h="556">
                  <a:moveTo>
                    <a:pt x="349" y="0"/>
                  </a:moveTo>
                  <a:lnTo>
                    <a:pt x="356" y="5"/>
                  </a:lnTo>
                  <a:lnTo>
                    <a:pt x="363" y="12"/>
                  </a:lnTo>
                  <a:lnTo>
                    <a:pt x="371" y="21"/>
                  </a:lnTo>
                  <a:lnTo>
                    <a:pt x="379" y="31"/>
                  </a:lnTo>
                  <a:lnTo>
                    <a:pt x="384" y="44"/>
                  </a:lnTo>
                  <a:lnTo>
                    <a:pt x="386" y="57"/>
                  </a:lnTo>
                  <a:lnTo>
                    <a:pt x="384" y="71"/>
                  </a:lnTo>
                  <a:lnTo>
                    <a:pt x="377" y="86"/>
                  </a:lnTo>
                  <a:lnTo>
                    <a:pt x="368" y="99"/>
                  </a:lnTo>
                  <a:lnTo>
                    <a:pt x="352" y="120"/>
                  </a:lnTo>
                  <a:lnTo>
                    <a:pt x="330" y="148"/>
                  </a:lnTo>
                  <a:lnTo>
                    <a:pt x="304" y="180"/>
                  </a:lnTo>
                  <a:lnTo>
                    <a:pt x="274" y="217"/>
                  </a:lnTo>
                  <a:lnTo>
                    <a:pt x="243" y="256"/>
                  </a:lnTo>
                  <a:lnTo>
                    <a:pt x="210" y="298"/>
                  </a:lnTo>
                  <a:lnTo>
                    <a:pt x="177" y="339"/>
                  </a:lnTo>
                  <a:lnTo>
                    <a:pt x="143" y="381"/>
                  </a:lnTo>
                  <a:lnTo>
                    <a:pt x="111" y="420"/>
                  </a:lnTo>
                  <a:lnTo>
                    <a:pt x="81" y="457"/>
                  </a:lnTo>
                  <a:lnTo>
                    <a:pt x="54" y="489"/>
                  </a:lnTo>
                  <a:lnTo>
                    <a:pt x="33" y="517"/>
                  </a:lnTo>
                  <a:lnTo>
                    <a:pt x="15" y="537"/>
                  </a:lnTo>
                  <a:lnTo>
                    <a:pt x="4" y="551"/>
                  </a:lnTo>
                  <a:lnTo>
                    <a:pt x="0" y="556"/>
                  </a:lnTo>
                  <a:lnTo>
                    <a:pt x="1" y="541"/>
                  </a:lnTo>
                  <a:lnTo>
                    <a:pt x="4" y="498"/>
                  </a:lnTo>
                  <a:lnTo>
                    <a:pt x="10" y="437"/>
                  </a:lnTo>
                  <a:lnTo>
                    <a:pt x="21" y="361"/>
                  </a:lnTo>
                  <a:lnTo>
                    <a:pt x="38" y="277"/>
                  </a:lnTo>
                  <a:lnTo>
                    <a:pt x="64" y="193"/>
                  </a:lnTo>
                  <a:lnTo>
                    <a:pt x="98" y="113"/>
                  </a:lnTo>
                  <a:lnTo>
                    <a:pt x="143" y="44"/>
                  </a:lnTo>
                  <a:lnTo>
                    <a:pt x="142" y="43"/>
                  </a:lnTo>
                  <a:lnTo>
                    <a:pt x="141" y="41"/>
                  </a:lnTo>
                  <a:lnTo>
                    <a:pt x="137" y="37"/>
                  </a:lnTo>
                  <a:lnTo>
                    <a:pt x="133" y="31"/>
                  </a:lnTo>
                  <a:lnTo>
                    <a:pt x="147" y="34"/>
                  </a:lnTo>
                  <a:lnTo>
                    <a:pt x="159" y="35"/>
                  </a:lnTo>
                  <a:lnTo>
                    <a:pt x="173" y="36"/>
                  </a:lnTo>
                  <a:lnTo>
                    <a:pt x="187" y="36"/>
                  </a:lnTo>
                  <a:lnTo>
                    <a:pt x="201" y="36"/>
                  </a:lnTo>
                  <a:lnTo>
                    <a:pt x="215" y="36"/>
                  </a:lnTo>
                  <a:lnTo>
                    <a:pt x="228" y="35"/>
                  </a:lnTo>
                  <a:lnTo>
                    <a:pt x="241" y="33"/>
                  </a:lnTo>
                  <a:lnTo>
                    <a:pt x="255" y="31"/>
                  </a:lnTo>
                  <a:lnTo>
                    <a:pt x="269" y="28"/>
                  </a:lnTo>
                  <a:lnTo>
                    <a:pt x="283" y="24"/>
                  </a:lnTo>
                  <a:lnTo>
                    <a:pt x="296" y="21"/>
                  </a:lnTo>
                  <a:lnTo>
                    <a:pt x="309" y="16"/>
                  </a:lnTo>
                  <a:lnTo>
                    <a:pt x="323" y="12"/>
                  </a:lnTo>
                  <a:lnTo>
                    <a:pt x="337" y="6"/>
                  </a:lnTo>
                  <a:lnTo>
                    <a:pt x="349" y="0"/>
                  </a:lnTo>
                  <a:close/>
                </a:path>
              </a:pathLst>
            </a:custGeom>
            <a:solidFill>
              <a:srgbClr val="A07A30"/>
            </a:solidFill>
            <a:ln w="9525">
              <a:noFill/>
              <a:round/>
              <a:headEnd/>
              <a:tailEnd/>
            </a:ln>
          </p:spPr>
          <p:txBody>
            <a:bodyPr/>
            <a:lstStyle/>
            <a:p>
              <a:endParaRPr lang="en-US">
                <a:latin typeface="Comic Sans MS" pitchFamily="66" charset="0"/>
              </a:endParaRPr>
            </a:p>
          </p:txBody>
        </p:sp>
        <p:sp>
          <p:nvSpPr>
            <p:cNvPr id="52239" name="Freeform 12"/>
            <p:cNvSpPr>
              <a:spLocks/>
            </p:cNvSpPr>
            <p:nvPr/>
          </p:nvSpPr>
          <p:spPr bwMode="auto">
            <a:xfrm>
              <a:off x="2638" y="3585"/>
              <a:ext cx="173" cy="175"/>
            </a:xfrm>
            <a:custGeom>
              <a:avLst/>
              <a:gdLst>
                <a:gd name="T0" fmla="*/ 3 w 346"/>
                <a:gd name="T1" fmla="*/ 20 h 352"/>
                <a:gd name="T2" fmla="*/ 1 w 346"/>
                <a:gd name="T3" fmla="*/ 16 h 352"/>
                <a:gd name="T4" fmla="*/ 1 w 346"/>
                <a:gd name="T5" fmla="*/ 10 h 352"/>
                <a:gd name="T6" fmla="*/ 1 w 346"/>
                <a:gd name="T7" fmla="*/ 3 h 352"/>
                <a:gd name="T8" fmla="*/ 2 w 346"/>
                <a:gd name="T9" fmla="*/ 0 h 352"/>
                <a:gd name="T10" fmla="*/ 3 w 346"/>
                <a:gd name="T11" fmla="*/ 0 h 352"/>
                <a:gd name="T12" fmla="*/ 5 w 346"/>
                <a:gd name="T13" fmla="*/ 0 h 352"/>
                <a:gd name="T14" fmla="*/ 7 w 346"/>
                <a:gd name="T15" fmla="*/ 1 h 352"/>
                <a:gd name="T16" fmla="*/ 10 w 346"/>
                <a:gd name="T17" fmla="*/ 1 h 352"/>
                <a:gd name="T18" fmla="*/ 12 w 346"/>
                <a:gd name="T19" fmla="*/ 1 h 352"/>
                <a:gd name="T20" fmla="*/ 15 w 346"/>
                <a:gd name="T21" fmla="*/ 1 h 352"/>
                <a:gd name="T22" fmla="*/ 18 w 346"/>
                <a:gd name="T23" fmla="*/ 1 h 352"/>
                <a:gd name="T24" fmla="*/ 19 w 346"/>
                <a:gd name="T25" fmla="*/ 2 h 352"/>
                <a:gd name="T26" fmla="*/ 20 w 346"/>
                <a:gd name="T27" fmla="*/ 3 h 352"/>
                <a:gd name="T28" fmla="*/ 21 w 346"/>
                <a:gd name="T29" fmla="*/ 4 h 352"/>
                <a:gd name="T30" fmla="*/ 22 w 346"/>
                <a:gd name="T31" fmla="*/ 6 h 352"/>
                <a:gd name="T32" fmla="*/ 21 w 346"/>
                <a:gd name="T33" fmla="*/ 8 h 352"/>
                <a:gd name="T34" fmla="*/ 19 w 346"/>
                <a:gd name="T35" fmla="*/ 9 h 352"/>
                <a:gd name="T36" fmla="*/ 18 w 346"/>
                <a:gd name="T37" fmla="*/ 11 h 352"/>
                <a:gd name="T38" fmla="*/ 18 w 346"/>
                <a:gd name="T39" fmla="*/ 12 h 352"/>
                <a:gd name="T40" fmla="*/ 18 w 346"/>
                <a:gd name="T41" fmla="*/ 12 h 352"/>
                <a:gd name="T42" fmla="*/ 18 w 346"/>
                <a:gd name="T43" fmla="*/ 19 h 352"/>
                <a:gd name="T44" fmla="*/ 19 w 346"/>
                <a:gd name="T45" fmla="*/ 19 h 352"/>
                <a:gd name="T46" fmla="*/ 19 w 346"/>
                <a:gd name="T47" fmla="*/ 19 h 352"/>
                <a:gd name="T48" fmla="*/ 17 w 346"/>
                <a:gd name="T49" fmla="*/ 20 h 352"/>
                <a:gd name="T50" fmla="*/ 15 w 346"/>
                <a:gd name="T51" fmla="*/ 21 h 352"/>
                <a:gd name="T52" fmla="*/ 13 w 346"/>
                <a:gd name="T53" fmla="*/ 21 h 352"/>
                <a:gd name="T54" fmla="*/ 11 w 346"/>
                <a:gd name="T55" fmla="*/ 21 h 352"/>
                <a:gd name="T56" fmla="*/ 10 w 346"/>
                <a:gd name="T57" fmla="*/ 21 h 352"/>
                <a:gd name="T58" fmla="*/ 9 w 346"/>
                <a:gd name="T59" fmla="*/ 21 h 352"/>
                <a:gd name="T60" fmla="*/ 6 w 346"/>
                <a:gd name="T61" fmla="*/ 21 h 352"/>
                <a:gd name="T62" fmla="*/ 5 w 346"/>
                <a:gd name="T63" fmla="*/ 21 h 3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46"/>
                <a:gd name="T97" fmla="*/ 0 h 352"/>
                <a:gd name="T98" fmla="*/ 346 w 346"/>
                <a:gd name="T99" fmla="*/ 352 h 35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46" h="352">
                  <a:moveTo>
                    <a:pt x="77" y="347"/>
                  </a:moveTo>
                  <a:lnTo>
                    <a:pt x="62" y="325"/>
                  </a:lnTo>
                  <a:lnTo>
                    <a:pt x="45" y="295"/>
                  </a:lnTo>
                  <a:lnTo>
                    <a:pt x="27" y="259"/>
                  </a:lnTo>
                  <a:lnTo>
                    <a:pt x="12" y="215"/>
                  </a:lnTo>
                  <a:lnTo>
                    <a:pt x="2" y="166"/>
                  </a:lnTo>
                  <a:lnTo>
                    <a:pt x="0" y="113"/>
                  </a:lnTo>
                  <a:lnTo>
                    <a:pt x="8" y="58"/>
                  </a:lnTo>
                  <a:lnTo>
                    <a:pt x="30" y="0"/>
                  </a:lnTo>
                  <a:lnTo>
                    <a:pt x="32" y="0"/>
                  </a:lnTo>
                  <a:lnTo>
                    <a:pt x="38" y="3"/>
                  </a:lnTo>
                  <a:lnTo>
                    <a:pt x="48" y="5"/>
                  </a:lnTo>
                  <a:lnTo>
                    <a:pt x="61" y="7"/>
                  </a:lnTo>
                  <a:lnTo>
                    <a:pt x="77" y="11"/>
                  </a:lnTo>
                  <a:lnTo>
                    <a:pt x="94" y="14"/>
                  </a:lnTo>
                  <a:lnTo>
                    <a:pt x="114" y="18"/>
                  </a:lnTo>
                  <a:lnTo>
                    <a:pt x="134" y="21"/>
                  </a:lnTo>
                  <a:lnTo>
                    <a:pt x="156" y="25"/>
                  </a:lnTo>
                  <a:lnTo>
                    <a:pt x="178" y="28"/>
                  </a:lnTo>
                  <a:lnTo>
                    <a:pt x="200" y="29"/>
                  </a:lnTo>
                  <a:lnTo>
                    <a:pt x="222" y="30"/>
                  </a:lnTo>
                  <a:lnTo>
                    <a:pt x="241" y="30"/>
                  </a:lnTo>
                  <a:lnTo>
                    <a:pt x="261" y="29"/>
                  </a:lnTo>
                  <a:lnTo>
                    <a:pt x="277" y="27"/>
                  </a:lnTo>
                  <a:lnTo>
                    <a:pt x="292" y="22"/>
                  </a:lnTo>
                  <a:lnTo>
                    <a:pt x="301" y="47"/>
                  </a:lnTo>
                  <a:lnTo>
                    <a:pt x="305" y="48"/>
                  </a:lnTo>
                  <a:lnTo>
                    <a:pt x="313" y="53"/>
                  </a:lnTo>
                  <a:lnTo>
                    <a:pt x="324" y="60"/>
                  </a:lnTo>
                  <a:lnTo>
                    <a:pt x="336" y="71"/>
                  </a:lnTo>
                  <a:lnTo>
                    <a:pt x="344" y="83"/>
                  </a:lnTo>
                  <a:lnTo>
                    <a:pt x="346" y="97"/>
                  </a:lnTo>
                  <a:lnTo>
                    <a:pt x="341" y="113"/>
                  </a:lnTo>
                  <a:lnTo>
                    <a:pt x="324" y="130"/>
                  </a:lnTo>
                  <a:lnTo>
                    <a:pt x="305" y="146"/>
                  </a:lnTo>
                  <a:lnTo>
                    <a:pt x="292" y="159"/>
                  </a:lnTo>
                  <a:lnTo>
                    <a:pt x="285" y="171"/>
                  </a:lnTo>
                  <a:lnTo>
                    <a:pt x="282" y="181"/>
                  </a:lnTo>
                  <a:lnTo>
                    <a:pt x="281" y="189"/>
                  </a:lnTo>
                  <a:lnTo>
                    <a:pt x="282" y="195"/>
                  </a:lnTo>
                  <a:lnTo>
                    <a:pt x="283" y="199"/>
                  </a:lnTo>
                  <a:lnTo>
                    <a:pt x="284" y="200"/>
                  </a:lnTo>
                  <a:lnTo>
                    <a:pt x="323" y="199"/>
                  </a:lnTo>
                  <a:lnTo>
                    <a:pt x="288" y="313"/>
                  </a:lnTo>
                  <a:lnTo>
                    <a:pt x="289" y="314"/>
                  </a:lnTo>
                  <a:lnTo>
                    <a:pt x="291" y="315"/>
                  </a:lnTo>
                  <a:lnTo>
                    <a:pt x="293" y="316"/>
                  </a:lnTo>
                  <a:lnTo>
                    <a:pt x="281" y="322"/>
                  </a:lnTo>
                  <a:lnTo>
                    <a:pt x="267" y="328"/>
                  </a:lnTo>
                  <a:lnTo>
                    <a:pt x="253" y="332"/>
                  </a:lnTo>
                  <a:lnTo>
                    <a:pt x="240" y="337"/>
                  </a:lnTo>
                  <a:lnTo>
                    <a:pt x="227" y="340"/>
                  </a:lnTo>
                  <a:lnTo>
                    <a:pt x="213" y="344"/>
                  </a:lnTo>
                  <a:lnTo>
                    <a:pt x="199" y="347"/>
                  </a:lnTo>
                  <a:lnTo>
                    <a:pt x="185" y="349"/>
                  </a:lnTo>
                  <a:lnTo>
                    <a:pt x="172" y="351"/>
                  </a:lnTo>
                  <a:lnTo>
                    <a:pt x="159" y="352"/>
                  </a:lnTo>
                  <a:lnTo>
                    <a:pt x="145" y="352"/>
                  </a:lnTo>
                  <a:lnTo>
                    <a:pt x="131" y="352"/>
                  </a:lnTo>
                  <a:lnTo>
                    <a:pt x="117" y="352"/>
                  </a:lnTo>
                  <a:lnTo>
                    <a:pt x="103" y="351"/>
                  </a:lnTo>
                  <a:lnTo>
                    <a:pt x="91" y="350"/>
                  </a:lnTo>
                  <a:lnTo>
                    <a:pt x="77" y="347"/>
                  </a:lnTo>
                  <a:close/>
                </a:path>
              </a:pathLst>
            </a:custGeom>
            <a:solidFill>
              <a:srgbClr val="E8CC9E"/>
            </a:solidFill>
            <a:ln w="9525">
              <a:noFill/>
              <a:round/>
              <a:headEnd/>
              <a:tailEnd/>
            </a:ln>
          </p:spPr>
          <p:txBody>
            <a:bodyPr/>
            <a:lstStyle/>
            <a:p>
              <a:endParaRPr lang="en-US">
                <a:latin typeface="Comic Sans MS" pitchFamily="66" charset="0"/>
              </a:endParaRPr>
            </a:p>
          </p:txBody>
        </p:sp>
        <p:sp>
          <p:nvSpPr>
            <p:cNvPr id="52240" name="Freeform 13"/>
            <p:cNvSpPr>
              <a:spLocks/>
            </p:cNvSpPr>
            <p:nvPr/>
          </p:nvSpPr>
          <p:spPr bwMode="auto">
            <a:xfrm>
              <a:off x="2604" y="3529"/>
              <a:ext cx="185" cy="69"/>
            </a:xfrm>
            <a:custGeom>
              <a:avLst/>
              <a:gdLst>
                <a:gd name="T0" fmla="*/ 23 w 368"/>
                <a:gd name="T1" fmla="*/ 9 h 137"/>
                <a:gd name="T2" fmla="*/ 22 w 368"/>
                <a:gd name="T3" fmla="*/ 9 h 137"/>
                <a:gd name="T4" fmla="*/ 20 w 368"/>
                <a:gd name="T5" fmla="*/ 9 h 137"/>
                <a:gd name="T6" fmla="*/ 19 w 368"/>
                <a:gd name="T7" fmla="*/ 9 h 137"/>
                <a:gd name="T8" fmla="*/ 17 w 368"/>
                <a:gd name="T9" fmla="*/ 9 h 137"/>
                <a:gd name="T10" fmla="*/ 15 w 368"/>
                <a:gd name="T11" fmla="*/ 9 h 137"/>
                <a:gd name="T12" fmla="*/ 13 w 368"/>
                <a:gd name="T13" fmla="*/ 9 h 137"/>
                <a:gd name="T14" fmla="*/ 11 w 368"/>
                <a:gd name="T15" fmla="*/ 9 h 137"/>
                <a:gd name="T16" fmla="*/ 10 w 368"/>
                <a:gd name="T17" fmla="*/ 9 h 137"/>
                <a:gd name="T18" fmla="*/ 8 w 368"/>
                <a:gd name="T19" fmla="*/ 9 h 137"/>
                <a:gd name="T20" fmla="*/ 6 w 368"/>
                <a:gd name="T21" fmla="*/ 8 h 137"/>
                <a:gd name="T22" fmla="*/ 5 w 368"/>
                <a:gd name="T23" fmla="*/ 8 h 137"/>
                <a:gd name="T24" fmla="*/ 4 w 368"/>
                <a:gd name="T25" fmla="*/ 7 h 137"/>
                <a:gd name="T26" fmla="*/ 3 w 368"/>
                <a:gd name="T27" fmla="*/ 6 h 137"/>
                <a:gd name="T28" fmla="*/ 2 w 368"/>
                <a:gd name="T29" fmla="*/ 5 h 137"/>
                <a:gd name="T30" fmla="*/ 1 w 368"/>
                <a:gd name="T31" fmla="*/ 3 h 137"/>
                <a:gd name="T32" fmla="*/ 0 w 368"/>
                <a:gd name="T33" fmla="*/ 2 h 137"/>
                <a:gd name="T34" fmla="*/ 1 w 368"/>
                <a:gd name="T35" fmla="*/ 1 h 137"/>
                <a:gd name="T36" fmla="*/ 1 w 368"/>
                <a:gd name="T37" fmla="*/ 1 h 137"/>
                <a:gd name="T38" fmla="*/ 1 w 368"/>
                <a:gd name="T39" fmla="*/ 0 h 137"/>
                <a:gd name="T40" fmla="*/ 2 w 368"/>
                <a:gd name="T41" fmla="*/ 1 h 137"/>
                <a:gd name="T42" fmla="*/ 2 w 368"/>
                <a:gd name="T43" fmla="*/ 2 h 137"/>
                <a:gd name="T44" fmla="*/ 3 w 368"/>
                <a:gd name="T45" fmla="*/ 4 h 137"/>
                <a:gd name="T46" fmla="*/ 4 w 368"/>
                <a:gd name="T47" fmla="*/ 5 h 137"/>
                <a:gd name="T48" fmla="*/ 6 w 368"/>
                <a:gd name="T49" fmla="*/ 5 h 137"/>
                <a:gd name="T50" fmla="*/ 7 w 368"/>
                <a:gd name="T51" fmla="*/ 6 h 137"/>
                <a:gd name="T52" fmla="*/ 8 w 368"/>
                <a:gd name="T53" fmla="*/ 7 h 137"/>
                <a:gd name="T54" fmla="*/ 10 w 368"/>
                <a:gd name="T55" fmla="*/ 7 h 137"/>
                <a:gd name="T56" fmla="*/ 11 w 368"/>
                <a:gd name="T57" fmla="*/ 7 h 137"/>
                <a:gd name="T58" fmla="*/ 12 w 368"/>
                <a:gd name="T59" fmla="*/ 8 h 137"/>
                <a:gd name="T60" fmla="*/ 14 w 368"/>
                <a:gd name="T61" fmla="*/ 8 h 137"/>
                <a:gd name="T62" fmla="*/ 16 w 368"/>
                <a:gd name="T63" fmla="*/ 8 h 137"/>
                <a:gd name="T64" fmla="*/ 17 w 368"/>
                <a:gd name="T65" fmla="*/ 8 h 137"/>
                <a:gd name="T66" fmla="*/ 19 w 368"/>
                <a:gd name="T67" fmla="*/ 8 h 137"/>
                <a:gd name="T68" fmla="*/ 20 w 368"/>
                <a:gd name="T69" fmla="*/ 8 h 137"/>
                <a:gd name="T70" fmla="*/ 22 w 368"/>
                <a:gd name="T71" fmla="*/ 8 h 137"/>
                <a:gd name="T72" fmla="*/ 23 w 368"/>
                <a:gd name="T73" fmla="*/ 8 h 137"/>
                <a:gd name="T74" fmla="*/ 24 w 368"/>
                <a:gd name="T75" fmla="*/ 8 h 137"/>
                <a:gd name="T76" fmla="*/ 23 w 368"/>
                <a:gd name="T77" fmla="*/ 8 h 137"/>
                <a:gd name="T78" fmla="*/ 23 w 368"/>
                <a:gd name="T79" fmla="*/ 9 h 137"/>
                <a:gd name="T80" fmla="*/ 23 w 368"/>
                <a:gd name="T81" fmla="*/ 9 h 137"/>
                <a:gd name="T82" fmla="*/ 23 w 368"/>
                <a:gd name="T83" fmla="*/ 9 h 13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8"/>
                <a:gd name="T127" fmla="*/ 0 h 137"/>
                <a:gd name="T128" fmla="*/ 368 w 368"/>
                <a:gd name="T129" fmla="*/ 137 h 13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8" h="137">
                  <a:moveTo>
                    <a:pt x="359" y="132"/>
                  </a:moveTo>
                  <a:lnTo>
                    <a:pt x="337" y="132"/>
                  </a:lnTo>
                  <a:lnTo>
                    <a:pt x="313" y="134"/>
                  </a:lnTo>
                  <a:lnTo>
                    <a:pt x="288" y="135"/>
                  </a:lnTo>
                  <a:lnTo>
                    <a:pt x="260" y="136"/>
                  </a:lnTo>
                  <a:lnTo>
                    <a:pt x="232" y="137"/>
                  </a:lnTo>
                  <a:lnTo>
                    <a:pt x="204" y="137"/>
                  </a:lnTo>
                  <a:lnTo>
                    <a:pt x="176" y="136"/>
                  </a:lnTo>
                  <a:lnTo>
                    <a:pt x="148" y="134"/>
                  </a:lnTo>
                  <a:lnTo>
                    <a:pt x="121" y="129"/>
                  </a:lnTo>
                  <a:lnTo>
                    <a:pt x="95" y="122"/>
                  </a:lnTo>
                  <a:lnTo>
                    <a:pt x="72" y="113"/>
                  </a:lnTo>
                  <a:lnTo>
                    <a:pt x="52" y="101"/>
                  </a:lnTo>
                  <a:lnTo>
                    <a:pt x="33" y="85"/>
                  </a:lnTo>
                  <a:lnTo>
                    <a:pt x="18" y="67"/>
                  </a:lnTo>
                  <a:lnTo>
                    <a:pt x="7" y="44"/>
                  </a:lnTo>
                  <a:lnTo>
                    <a:pt x="0" y="17"/>
                  </a:lnTo>
                  <a:lnTo>
                    <a:pt x="2" y="11"/>
                  </a:lnTo>
                  <a:lnTo>
                    <a:pt x="7" y="4"/>
                  </a:lnTo>
                  <a:lnTo>
                    <a:pt x="12" y="0"/>
                  </a:lnTo>
                  <a:lnTo>
                    <a:pt x="17" y="2"/>
                  </a:lnTo>
                  <a:lnTo>
                    <a:pt x="31" y="27"/>
                  </a:lnTo>
                  <a:lnTo>
                    <a:pt x="46" y="49"/>
                  </a:lnTo>
                  <a:lnTo>
                    <a:pt x="63" y="67"/>
                  </a:lnTo>
                  <a:lnTo>
                    <a:pt x="82" y="80"/>
                  </a:lnTo>
                  <a:lnTo>
                    <a:pt x="101" y="92"/>
                  </a:lnTo>
                  <a:lnTo>
                    <a:pt x="123" y="100"/>
                  </a:lnTo>
                  <a:lnTo>
                    <a:pt x="145" y="106"/>
                  </a:lnTo>
                  <a:lnTo>
                    <a:pt x="168" y="110"/>
                  </a:lnTo>
                  <a:lnTo>
                    <a:pt x="191" y="113"/>
                  </a:lnTo>
                  <a:lnTo>
                    <a:pt x="215" y="114"/>
                  </a:lnTo>
                  <a:lnTo>
                    <a:pt x="241" y="115"/>
                  </a:lnTo>
                  <a:lnTo>
                    <a:pt x="266" y="115"/>
                  </a:lnTo>
                  <a:lnTo>
                    <a:pt x="291" y="115"/>
                  </a:lnTo>
                  <a:lnTo>
                    <a:pt x="317" y="116"/>
                  </a:lnTo>
                  <a:lnTo>
                    <a:pt x="342" y="117"/>
                  </a:lnTo>
                  <a:lnTo>
                    <a:pt x="367" y="120"/>
                  </a:lnTo>
                  <a:lnTo>
                    <a:pt x="368" y="122"/>
                  </a:lnTo>
                  <a:lnTo>
                    <a:pt x="366" y="125"/>
                  </a:lnTo>
                  <a:lnTo>
                    <a:pt x="363" y="130"/>
                  </a:lnTo>
                  <a:lnTo>
                    <a:pt x="359" y="13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1" name="Freeform 14"/>
            <p:cNvSpPr>
              <a:spLocks/>
            </p:cNvSpPr>
            <p:nvPr/>
          </p:nvSpPr>
          <p:spPr bwMode="auto">
            <a:xfrm>
              <a:off x="2662" y="3452"/>
              <a:ext cx="207" cy="242"/>
            </a:xfrm>
            <a:custGeom>
              <a:avLst/>
              <a:gdLst>
                <a:gd name="T0" fmla="*/ 1 w 415"/>
                <a:gd name="T1" fmla="*/ 4 h 485"/>
                <a:gd name="T2" fmla="*/ 3 w 415"/>
                <a:gd name="T3" fmla="*/ 2 h 485"/>
                <a:gd name="T4" fmla="*/ 6 w 415"/>
                <a:gd name="T5" fmla="*/ 0 h 485"/>
                <a:gd name="T6" fmla="*/ 10 w 415"/>
                <a:gd name="T7" fmla="*/ 0 h 485"/>
                <a:gd name="T8" fmla="*/ 13 w 415"/>
                <a:gd name="T9" fmla="*/ 0 h 485"/>
                <a:gd name="T10" fmla="*/ 17 w 415"/>
                <a:gd name="T11" fmla="*/ 0 h 485"/>
                <a:gd name="T12" fmla="*/ 20 w 415"/>
                <a:gd name="T13" fmla="*/ 2 h 485"/>
                <a:gd name="T14" fmla="*/ 22 w 415"/>
                <a:gd name="T15" fmla="*/ 4 h 485"/>
                <a:gd name="T16" fmla="*/ 24 w 415"/>
                <a:gd name="T17" fmla="*/ 7 h 485"/>
                <a:gd name="T18" fmla="*/ 25 w 415"/>
                <a:gd name="T19" fmla="*/ 11 h 485"/>
                <a:gd name="T20" fmla="*/ 25 w 415"/>
                <a:gd name="T21" fmla="*/ 15 h 485"/>
                <a:gd name="T22" fmla="*/ 25 w 415"/>
                <a:gd name="T23" fmla="*/ 19 h 485"/>
                <a:gd name="T24" fmla="*/ 24 w 415"/>
                <a:gd name="T25" fmla="*/ 22 h 485"/>
                <a:gd name="T26" fmla="*/ 22 w 415"/>
                <a:gd name="T27" fmla="*/ 25 h 485"/>
                <a:gd name="T28" fmla="*/ 20 w 415"/>
                <a:gd name="T29" fmla="*/ 28 h 485"/>
                <a:gd name="T30" fmla="*/ 16 w 415"/>
                <a:gd name="T31" fmla="*/ 29 h 485"/>
                <a:gd name="T32" fmla="*/ 13 w 415"/>
                <a:gd name="T33" fmla="*/ 30 h 485"/>
                <a:gd name="T34" fmla="*/ 14 w 415"/>
                <a:gd name="T35" fmla="*/ 29 h 485"/>
                <a:gd name="T36" fmla="*/ 16 w 415"/>
                <a:gd name="T37" fmla="*/ 28 h 485"/>
                <a:gd name="T38" fmla="*/ 19 w 415"/>
                <a:gd name="T39" fmla="*/ 26 h 485"/>
                <a:gd name="T40" fmla="*/ 22 w 415"/>
                <a:gd name="T41" fmla="*/ 23 h 485"/>
                <a:gd name="T42" fmla="*/ 24 w 415"/>
                <a:gd name="T43" fmla="*/ 20 h 485"/>
                <a:gd name="T44" fmla="*/ 24 w 415"/>
                <a:gd name="T45" fmla="*/ 17 h 485"/>
                <a:gd name="T46" fmla="*/ 24 w 415"/>
                <a:gd name="T47" fmla="*/ 14 h 485"/>
                <a:gd name="T48" fmla="*/ 23 w 415"/>
                <a:gd name="T49" fmla="*/ 12 h 485"/>
                <a:gd name="T50" fmla="*/ 22 w 415"/>
                <a:gd name="T51" fmla="*/ 9 h 485"/>
                <a:gd name="T52" fmla="*/ 21 w 415"/>
                <a:gd name="T53" fmla="*/ 7 h 485"/>
                <a:gd name="T54" fmla="*/ 20 w 415"/>
                <a:gd name="T55" fmla="*/ 5 h 485"/>
                <a:gd name="T56" fmla="*/ 18 w 415"/>
                <a:gd name="T57" fmla="*/ 3 h 485"/>
                <a:gd name="T58" fmla="*/ 15 w 415"/>
                <a:gd name="T59" fmla="*/ 2 h 485"/>
                <a:gd name="T60" fmla="*/ 13 w 415"/>
                <a:gd name="T61" fmla="*/ 1 h 485"/>
                <a:gd name="T62" fmla="*/ 11 w 415"/>
                <a:gd name="T63" fmla="*/ 1 h 485"/>
                <a:gd name="T64" fmla="*/ 9 w 415"/>
                <a:gd name="T65" fmla="*/ 1 h 485"/>
                <a:gd name="T66" fmla="*/ 7 w 415"/>
                <a:gd name="T67" fmla="*/ 1 h 485"/>
                <a:gd name="T68" fmla="*/ 5 w 415"/>
                <a:gd name="T69" fmla="*/ 2 h 485"/>
                <a:gd name="T70" fmla="*/ 4 w 415"/>
                <a:gd name="T71" fmla="*/ 3 h 485"/>
                <a:gd name="T72" fmla="*/ 2 w 415"/>
                <a:gd name="T73" fmla="*/ 4 h 485"/>
                <a:gd name="T74" fmla="*/ 1 w 415"/>
                <a:gd name="T75" fmla="*/ 5 h 485"/>
                <a:gd name="T76" fmla="*/ 0 w 415"/>
                <a:gd name="T77" fmla="*/ 6 h 485"/>
                <a:gd name="T78" fmla="*/ 0 w 415"/>
                <a:gd name="T79" fmla="*/ 6 h 485"/>
                <a:gd name="T80" fmla="*/ 0 w 415"/>
                <a:gd name="T81" fmla="*/ 6 h 4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15"/>
                <a:gd name="T124" fmla="*/ 0 h 485"/>
                <a:gd name="T125" fmla="*/ 415 w 415"/>
                <a:gd name="T126" fmla="*/ 485 h 4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15" h="485">
                  <a:moveTo>
                    <a:pt x="2" y="98"/>
                  </a:moveTo>
                  <a:lnTo>
                    <a:pt x="17" y="76"/>
                  </a:lnTo>
                  <a:lnTo>
                    <a:pt x="35" y="57"/>
                  </a:lnTo>
                  <a:lnTo>
                    <a:pt x="56" y="41"/>
                  </a:lnTo>
                  <a:lnTo>
                    <a:pt x="81" y="27"/>
                  </a:lnTo>
                  <a:lnTo>
                    <a:pt x="106" y="15"/>
                  </a:lnTo>
                  <a:lnTo>
                    <a:pt x="134" y="7"/>
                  </a:lnTo>
                  <a:lnTo>
                    <a:pt x="162" y="3"/>
                  </a:lnTo>
                  <a:lnTo>
                    <a:pt x="191" y="0"/>
                  </a:lnTo>
                  <a:lnTo>
                    <a:pt x="220" y="0"/>
                  </a:lnTo>
                  <a:lnTo>
                    <a:pt x="249" y="5"/>
                  </a:lnTo>
                  <a:lnTo>
                    <a:pt x="276" y="11"/>
                  </a:lnTo>
                  <a:lnTo>
                    <a:pt x="302" y="21"/>
                  </a:lnTo>
                  <a:lnTo>
                    <a:pt x="325" y="34"/>
                  </a:lnTo>
                  <a:lnTo>
                    <a:pt x="347" y="51"/>
                  </a:lnTo>
                  <a:lnTo>
                    <a:pt x="364" y="71"/>
                  </a:lnTo>
                  <a:lnTo>
                    <a:pt x="378" y="94"/>
                  </a:lnTo>
                  <a:lnTo>
                    <a:pt x="390" y="122"/>
                  </a:lnTo>
                  <a:lnTo>
                    <a:pt x="401" y="154"/>
                  </a:lnTo>
                  <a:lnTo>
                    <a:pt x="408" y="183"/>
                  </a:lnTo>
                  <a:lnTo>
                    <a:pt x="413" y="215"/>
                  </a:lnTo>
                  <a:lnTo>
                    <a:pt x="415" y="247"/>
                  </a:lnTo>
                  <a:lnTo>
                    <a:pt x="415" y="277"/>
                  </a:lnTo>
                  <a:lnTo>
                    <a:pt x="411" y="307"/>
                  </a:lnTo>
                  <a:lnTo>
                    <a:pt x="404" y="336"/>
                  </a:lnTo>
                  <a:lnTo>
                    <a:pt x="394" y="363"/>
                  </a:lnTo>
                  <a:lnTo>
                    <a:pt x="380" y="390"/>
                  </a:lnTo>
                  <a:lnTo>
                    <a:pt x="364" y="413"/>
                  </a:lnTo>
                  <a:lnTo>
                    <a:pt x="344" y="434"/>
                  </a:lnTo>
                  <a:lnTo>
                    <a:pt x="320" y="452"/>
                  </a:lnTo>
                  <a:lnTo>
                    <a:pt x="293" y="467"/>
                  </a:lnTo>
                  <a:lnTo>
                    <a:pt x="261" y="479"/>
                  </a:lnTo>
                  <a:lnTo>
                    <a:pt x="227" y="485"/>
                  </a:lnTo>
                  <a:lnTo>
                    <a:pt x="222" y="483"/>
                  </a:lnTo>
                  <a:lnTo>
                    <a:pt x="226" y="477"/>
                  </a:lnTo>
                  <a:lnTo>
                    <a:pt x="231" y="469"/>
                  </a:lnTo>
                  <a:lnTo>
                    <a:pt x="236" y="466"/>
                  </a:lnTo>
                  <a:lnTo>
                    <a:pt x="266" y="452"/>
                  </a:lnTo>
                  <a:lnTo>
                    <a:pt x="294" y="437"/>
                  </a:lnTo>
                  <a:lnTo>
                    <a:pt x="319" y="422"/>
                  </a:lnTo>
                  <a:lnTo>
                    <a:pt x="341" y="404"/>
                  </a:lnTo>
                  <a:lnTo>
                    <a:pt x="359" y="383"/>
                  </a:lnTo>
                  <a:lnTo>
                    <a:pt x="374" y="359"/>
                  </a:lnTo>
                  <a:lnTo>
                    <a:pt x="385" y="330"/>
                  </a:lnTo>
                  <a:lnTo>
                    <a:pt x="389" y="295"/>
                  </a:lnTo>
                  <a:lnTo>
                    <a:pt x="390" y="275"/>
                  </a:lnTo>
                  <a:lnTo>
                    <a:pt x="389" y="254"/>
                  </a:lnTo>
                  <a:lnTo>
                    <a:pt x="386" y="233"/>
                  </a:lnTo>
                  <a:lnTo>
                    <a:pt x="382" y="211"/>
                  </a:lnTo>
                  <a:lnTo>
                    <a:pt x="377" y="192"/>
                  </a:lnTo>
                  <a:lnTo>
                    <a:pt x="371" y="171"/>
                  </a:lnTo>
                  <a:lnTo>
                    <a:pt x="364" y="151"/>
                  </a:lnTo>
                  <a:lnTo>
                    <a:pt x="357" y="132"/>
                  </a:lnTo>
                  <a:lnTo>
                    <a:pt x="349" y="113"/>
                  </a:lnTo>
                  <a:lnTo>
                    <a:pt x="337" y="97"/>
                  </a:lnTo>
                  <a:lnTo>
                    <a:pt x="324" y="82"/>
                  </a:lnTo>
                  <a:lnTo>
                    <a:pt x="309" y="68"/>
                  </a:lnTo>
                  <a:lnTo>
                    <a:pt x="291" y="57"/>
                  </a:lnTo>
                  <a:lnTo>
                    <a:pt x="272" y="47"/>
                  </a:lnTo>
                  <a:lnTo>
                    <a:pt x="251" y="39"/>
                  </a:lnTo>
                  <a:lnTo>
                    <a:pt x="230" y="33"/>
                  </a:lnTo>
                  <a:lnTo>
                    <a:pt x="215" y="29"/>
                  </a:lnTo>
                  <a:lnTo>
                    <a:pt x="199" y="27"/>
                  </a:lnTo>
                  <a:lnTo>
                    <a:pt x="184" y="26"/>
                  </a:lnTo>
                  <a:lnTo>
                    <a:pt x="168" y="26"/>
                  </a:lnTo>
                  <a:lnTo>
                    <a:pt x="152" y="26"/>
                  </a:lnTo>
                  <a:lnTo>
                    <a:pt x="137" y="27"/>
                  </a:lnTo>
                  <a:lnTo>
                    <a:pt x="121" y="29"/>
                  </a:lnTo>
                  <a:lnTo>
                    <a:pt x="106" y="33"/>
                  </a:lnTo>
                  <a:lnTo>
                    <a:pt x="92" y="37"/>
                  </a:lnTo>
                  <a:lnTo>
                    <a:pt x="78" y="43"/>
                  </a:lnTo>
                  <a:lnTo>
                    <a:pt x="64" y="49"/>
                  </a:lnTo>
                  <a:lnTo>
                    <a:pt x="52" y="56"/>
                  </a:lnTo>
                  <a:lnTo>
                    <a:pt x="40" y="65"/>
                  </a:lnTo>
                  <a:lnTo>
                    <a:pt x="30" y="74"/>
                  </a:lnTo>
                  <a:lnTo>
                    <a:pt x="21" y="84"/>
                  </a:lnTo>
                  <a:lnTo>
                    <a:pt x="13" y="96"/>
                  </a:lnTo>
                  <a:lnTo>
                    <a:pt x="8" y="101"/>
                  </a:lnTo>
                  <a:lnTo>
                    <a:pt x="3" y="103"/>
                  </a:lnTo>
                  <a:lnTo>
                    <a:pt x="0" y="103"/>
                  </a:lnTo>
                  <a:lnTo>
                    <a:pt x="2" y="98"/>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2" name="Freeform 15"/>
            <p:cNvSpPr>
              <a:spLocks/>
            </p:cNvSpPr>
            <p:nvPr/>
          </p:nvSpPr>
          <p:spPr bwMode="auto">
            <a:xfrm>
              <a:off x="2777" y="3608"/>
              <a:ext cx="35" cy="51"/>
            </a:xfrm>
            <a:custGeom>
              <a:avLst/>
              <a:gdLst>
                <a:gd name="T0" fmla="*/ 1 w 71"/>
                <a:gd name="T1" fmla="*/ 0 h 102"/>
                <a:gd name="T2" fmla="*/ 2 w 71"/>
                <a:gd name="T3" fmla="*/ 1 h 102"/>
                <a:gd name="T4" fmla="*/ 2 w 71"/>
                <a:gd name="T5" fmla="*/ 1 h 102"/>
                <a:gd name="T6" fmla="*/ 3 w 71"/>
                <a:gd name="T7" fmla="*/ 1 h 102"/>
                <a:gd name="T8" fmla="*/ 3 w 71"/>
                <a:gd name="T9" fmla="*/ 1 h 102"/>
                <a:gd name="T10" fmla="*/ 4 w 71"/>
                <a:gd name="T11" fmla="*/ 2 h 102"/>
                <a:gd name="T12" fmla="*/ 4 w 71"/>
                <a:gd name="T13" fmla="*/ 2 h 102"/>
                <a:gd name="T14" fmla="*/ 4 w 71"/>
                <a:gd name="T15" fmla="*/ 3 h 102"/>
                <a:gd name="T16" fmla="*/ 4 w 71"/>
                <a:gd name="T17" fmla="*/ 3 h 102"/>
                <a:gd name="T18" fmla="*/ 4 w 71"/>
                <a:gd name="T19" fmla="*/ 3 h 102"/>
                <a:gd name="T20" fmla="*/ 3 w 71"/>
                <a:gd name="T21" fmla="*/ 5 h 102"/>
                <a:gd name="T22" fmla="*/ 3 w 71"/>
                <a:gd name="T23" fmla="*/ 5 h 102"/>
                <a:gd name="T24" fmla="*/ 2 w 71"/>
                <a:gd name="T25" fmla="*/ 6 h 102"/>
                <a:gd name="T26" fmla="*/ 2 w 71"/>
                <a:gd name="T27" fmla="*/ 6 h 102"/>
                <a:gd name="T28" fmla="*/ 2 w 71"/>
                <a:gd name="T29" fmla="*/ 6 h 102"/>
                <a:gd name="T30" fmla="*/ 1 w 71"/>
                <a:gd name="T31" fmla="*/ 6 h 102"/>
                <a:gd name="T32" fmla="*/ 1 w 71"/>
                <a:gd name="T33" fmla="*/ 6 h 102"/>
                <a:gd name="T34" fmla="*/ 1 w 71"/>
                <a:gd name="T35" fmla="*/ 6 h 102"/>
                <a:gd name="T36" fmla="*/ 0 w 71"/>
                <a:gd name="T37" fmla="*/ 6 h 102"/>
                <a:gd name="T38" fmla="*/ 0 w 71"/>
                <a:gd name="T39" fmla="*/ 6 h 102"/>
                <a:gd name="T40" fmla="*/ 0 w 71"/>
                <a:gd name="T41" fmla="*/ 6 h 102"/>
                <a:gd name="T42" fmla="*/ 0 w 71"/>
                <a:gd name="T43" fmla="*/ 6 h 102"/>
                <a:gd name="T44" fmla="*/ 0 w 71"/>
                <a:gd name="T45" fmla="*/ 6 h 102"/>
                <a:gd name="T46" fmla="*/ 0 w 71"/>
                <a:gd name="T47" fmla="*/ 6 h 102"/>
                <a:gd name="T48" fmla="*/ 0 w 71"/>
                <a:gd name="T49" fmla="*/ 6 h 102"/>
                <a:gd name="T50" fmla="*/ 1 w 71"/>
                <a:gd name="T51" fmla="*/ 6 h 102"/>
                <a:gd name="T52" fmla="*/ 1 w 71"/>
                <a:gd name="T53" fmla="*/ 5 h 102"/>
                <a:gd name="T54" fmla="*/ 1 w 71"/>
                <a:gd name="T55" fmla="*/ 5 h 102"/>
                <a:gd name="T56" fmla="*/ 2 w 71"/>
                <a:gd name="T57" fmla="*/ 5 h 102"/>
                <a:gd name="T58" fmla="*/ 2 w 71"/>
                <a:gd name="T59" fmla="*/ 5 h 102"/>
                <a:gd name="T60" fmla="*/ 3 w 71"/>
                <a:gd name="T61" fmla="*/ 3 h 102"/>
                <a:gd name="T62" fmla="*/ 3 w 71"/>
                <a:gd name="T63" fmla="*/ 3 h 102"/>
                <a:gd name="T64" fmla="*/ 3 w 71"/>
                <a:gd name="T65" fmla="*/ 3 h 102"/>
                <a:gd name="T66" fmla="*/ 3 w 71"/>
                <a:gd name="T67" fmla="*/ 3 h 102"/>
                <a:gd name="T68" fmla="*/ 2 w 71"/>
                <a:gd name="T69" fmla="*/ 3 h 102"/>
                <a:gd name="T70" fmla="*/ 2 w 71"/>
                <a:gd name="T71" fmla="*/ 2 h 102"/>
                <a:gd name="T72" fmla="*/ 2 w 71"/>
                <a:gd name="T73" fmla="*/ 2 h 102"/>
                <a:gd name="T74" fmla="*/ 1 w 71"/>
                <a:gd name="T75" fmla="*/ 2 h 102"/>
                <a:gd name="T76" fmla="*/ 1 w 71"/>
                <a:gd name="T77" fmla="*/ 2 h 102"/>
                <a:gd name="T78" fmla="*/ 1 w 71"/>
                <a:gd name="T79" fmla="*/ 2 h 102"/>
                <a:gd name="T80" fmla="*/ 0 w 71"/>
                <a:gd name="T81" fmla="*/ 1 h 102"/>
                <a:gd name="T82" fmla="*/ 0 w 71"/>
                <a:gd name="T83" fmla="*/ 1 h 102"/>
                <a:gd name="T84" fmla="*/ 0 w 71"/>
                <a:gd name="T85" fmla="*/ 1 h 102"/>
                <a:gd name="T86" fmla="*/ 1 w 71"/>
                <a:gd name="T87" fmla="*/ 1 h 102"/>
                <a:gd name="T88" fmla="*/ 1 w 71"/>
                <a:gd name="T89" fmla="*/ 0 h 102"/>
                <a:gd name="T90" fmla="*/ 1 w 71"/>
                <a:gd name="T91" fmla="*/ 0 h 1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1"/>
                <a:gd name="T139" fmla="*/ 0 h 102"/>
                <a:gd name="T140" fmla="*/ 71 w 71"/>
                <a:gd name="T141" fmla="*/ 102 h 1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1" h="102">
                  <a:moveTo>
                    <a:pt x="23" y="0"/>
                  </a:moveTo>
                  <a:lnTo>
                    <a:pt x="34" y="1"/>
                  </a:lnTo>
                  <a:lnTo>
                    <a:pt x="43" y="4"/>
                  </a:lnTo>
                  <a:lnTo>
                    <a:pt x="51" y="8"/>
                  </a:lnTo>
                  <a:lnTo>
                    <a:pt x="59" y="12"/>
                  </a:lnTo>
                  <a:lnTo>
                    <a:pt x="65" y="19"/>
                  </a:lnTo>
                  <a:lnTo>
                    <a:pt x="69" y="27"/>
                  </a:lnTo>
                  <a:lnTo>
                    <a:pt x="71" y="36"/>
                  </a:lnTo>
                  <a:lnTo>
                    <a:pt x="69" y="47"/>
                  </a:lnTo>
                  <a:lnTo>
                    <a:pt x="66" y="57"/>
                  </a:lnTo>
                  <a:lnTo>
                    <a:pt x="60" y="66"/>
                  </a:lnTo>
                  <a:lnTo>
                    <a:pt x="54" y="74"/>
                  </a:lnTo>
                  <a:lnTo>
                    <a:pt x="46" y="83"/>
                  </a:lnTo>
                  <a:lnTo>
                    <a:pt x="42" y="86"/>
                  </a:lnTo>
                  <a:lnTo>
                    <a:pt x="37" y="89"/>
                  </a:lnTo>
                  <a:lnTo>
                    <a:pt x="31" y="93"/>
                  </a:lnTo>
                  <a:lnTo>
                    <a:pt x="27" y="96"/>
                  </a:lnTo>
                  <a:lnTo>
                    <a:pt x="20" y="100"/>
                  </a:lnTo>
                  <a:lnTo>
                    <a:pt x="14" y="101"/>
                  </a:lnTo>
                  <a:lnTo>
                    <a:pt x="8" y="102"/>
                  </a:lnTo>
                  <a:lnTo>
                    <a:pt x="3" y="102"/>
                  </a:lnTo>
                  <a:lnTo>
                    <a:pt x="0" y="99"/>
                  </a:lnTo>
                  <a:lnTo>
                    <a:pt x="4" y="93"/>
                  </a:lnTo>
                  <a:lnTo>
                    <a:pt x="8" y="88"/>
                  </a:lnTo>
                  <a:lnTo>
                    <a:pt x="11" y="85"/>
                  </a:lnTo>
                  <a:lnTo>
                    <a:pt x="18" y="81"/>
                  </a:lnTo>
                  <a:lnTo>
                    <a:pt x="25" y="78"/>
                  </a:lnTo>
                  <a:lnTo>
                    <a:pt x="30" y="76"/>
                  </a:lnTo>
                  <a:lnTo>
                    <a:pt x="37" y="72"/>
                  </a:lnTo>
                  <a:lnTo>
                    <a:pt x="43" y="69"/>
                  </a:lnTo>
                  <a:lnTo>
                    <a:pt x="48" y="63"/>
                  </a:lnTo>
                  <a:lnTo>
                    <a:pt x="50" y="57"/>
                  </a:lnTo>
                  <a:lnTo>
                    <a:pt x="51" y="49"/>
                  </a:lnTo>
                  <a:lnTo>
                    <a:pt x="50" y="42"/>
                  </a:lnTo>
                  <a:lnTo>
                    <a:pt x="46" y="35"/>
                  </a:lnTo>
                  <a:lnTo>
                    <a:pt x="42" y="31"/>
                  </a:lnTo>
                  <a:lnTo>
                    <a:pt x="37" y="26"/>
                  </a:lnTo>
                  <a:lnTo>
                    <a:pt x="31" y="23"/>
                  </a:lnTo>
                  <a:lnTo>
                    <a:pt x="25" y="19"/>
                  </a:lnTo>
                  <a:lnTo>
                    <a:pt x="18" y="17"/>
                  </a:lnTo>
                  <a:lnTo>
                    <a:pt x="12" y="16"/>
                  </a:lnTo>
                  <a:lnTo>
                    <a:pt x="11" y="12"/>
                  </a:lnTo>
                  <a:lnTo>
                    <a:pt x="14" y="6"/>
                  </a:lnTo>
                  <a:lnTo>
                    <a:pt x="19" y="2"/>
                  </a:lnTo>
                  <a:lnTo>
                    <a:pt x="23"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3" name="Freeform 16"/>
            <p:cNvSpPr>
              <a:spLocks/>
            </p:cNvSpPr>
            <p:nvPr/>
          </p:nvSpPr>
          <p:spPr bwMode="auto">
            <a:xfrm>
              <a:off x="2625" y="3582"/>
              <a:ext cx="158" cy="188"/>
            </a:xfrm>
            <a:custGeom>
              <a:avLst/>
              <a:gdLst>
                <a:gd name="T0" fmla="*/ 20 w 316"/>
                <a:gd name="T1" fmla="*/ 10 h 375"/>
                <a:gd name="T2" fmla="*/ 20 w 316"/>
                <a:gd name="T3" fmla="*/ 11 h 375"/>
                <a:gd name="T4" fmla="*/ 20 w 316"/>
                <a:gd name="T5" fmla="*/ 12 h 375"/>
                <a:gd name="T6" fmla="*/ 20 w 316"/>
                <a:gd name="T7" fmla="*/ 13 h 375"/>
                <a:gd name="T8" fmla="*/ 19 w 316"/>
                <a:gd name="T9" fmla="*/ 15 h 375"/>
                <a:gd name="T10" fmla="*/ 19 w 316"/>
                <a:gd name="T11" fmla="*/ 16 h 375"/>
                <a:gd name="T12" fmla="*/ 18 w 316"/>
                <a:gd name="T13" fmla="*/ 18 h 375"/>
                <a:gd name="T14" fmla="*/ 18 w 316"/>
                <a:gd name="T15" fmla="*/ 19 h 375"/>
                <a:gd name="T16" fmla="*/ 17 w 316"/>
                <a:gd name="T17" fmla="*/ 20 h 375"/>
                <a:gd name="T18" fmla="*/ 15 w 316"/>
                <a:gd name="T19" fmla="*/ 21 h 375"/>
                <a:gd name="T20" fmla="*/ 14 w 316"/>
                <a:gd name="T21" fmla="*/ 22 h 375"/>
                <a:gd name="T22" fmla="*/ 13 w 316"/>
                <a:gd name="T23" fmla="*/ 23 h 375"/>
                <a:gd name="T24" fmla="*/ 12 w 316"/>
                <a:gd name="T25" fmla="*/ 23 h 375"/>
                <a:gd name="T26" fmla="*/ 11 w 316"/>
                <a:gd name="T27" fmla="*/ 24 h 375"/>
                <a:gd name="T28" fmla="*/ 10 w 316"/>
                <a:gd name="T29" fmla="*/ 24 h 375"/>
                <a:gd name="T30" fmla="*/ 9 w 316"/>
                <a:gd name="T31" fmla="*/ 24 h 375"/>
                <a:gd name="T32" fmla="*/ 7 w 316"/>
                <a:gd name="T33" fmla="*/ 23 h 375"/>
                <a:gd name="T34" fmla="*/ 5 w 316"/>
                <a:gd name="T35" fmla="*/ 22 h 375"/>
                <a:gd name="T36" fmla="*/ 2 w 316"/>
                <a:gd name="T37" fmla="*/ 20 h 375"/>
                <a:gd name="T38" fmla="*/ 1 w 316"/>
                <a:gd name="T39" fmla="*/ 17 h 375"/>
                <a:gd name="T40" fmla="*/ 1 w 316"/>
                <a:gd name="T41" fmla="*/ 13 h 375"/>
                <a:gd name="T42" fmla="*/ 0 w 316"/>
                <a:gd name="T43" fmla="*/ 10 h 375"/>
                <a:gd name="T44" fmla="*/ 1 w 316"/>
                <a:gd name="T45" fmla="*/ 7 h 375"/>
                <a:gd name="T46" fmla="*/ 1 w 316"/>
                <a:gd name="T47" fmla="*/ 4 h 375"/>
                <a:gd name="T48" fmla="*/ 2 w 316"/>
                <a:gd name="T49" fmla="*/ 1 h 375"/>
                <a:gd name="T50" fmla="*/ 2 w 316"/>
                <a:gd name="T51" fmla="*/ 1 h 375"/>
                <a:gd name="T52" fmla="*/ 2 w 316"/>
                <a:gd name="T53" fmla="*/ 1 h 375"/>
                <a:gd name="T54" fmla="*/ 3 w 316"/>
                <a:gd name="T55" fmla="*/ 0 h 375"/>
                <a:gd name="T56" fmla="*/ 3 w 316"/>
                <a:gd name="T57" fmla="*/ 1 h 375"/>
                <a:gd name="T58" fmla="*/ 3 w 316"/>
                <a:gd name="T59" fmla="*/ 3 h 375"/>
                <a:gd name="T60" fmla="*/ 2 w 316"/>
                <a:gd name="T61" fmla="*/ 5 h 375"/>
                <a:gd name="T62" fmla="*/ 2 w 316"/>
                <a:gd name="T63" fmla="*/ 7 h 375"/>
                <a:gd name="T64" fmla="*/ 2 w 316"/>
                <a:gd name="T65" fmla="*/ 9 h 375"/>
                <a:gd name="T66" fmla="*/ 2 w 316"/>
                <a:gd name="T67" fmla="*/ 12 h 375"/>
                <a:gd name="T68" fmla="*/ 2 w 316"/>
                <a:gd name="T69" fmla="*/ 14 h 375"/>
                <a:gd name="T70" fmla="*/ 3 w 316"/>
                <a:gd name="T71" fmla="*/ 16 h 375"/>
                <a:gd name="T72" fmla="*/ 5 w 316"/>
                <a:gd name="T73" fmla="*/ 18 h 375"/>
                <a:gd name="T74" fmla="*/ 5 w 316"/>
                <a:gd name="T75" fmla="*/ 19 h 375"/>
                <a:gd name="T76" fmla="*/ 6 w 316"/>
                <a:gd name="T77" fmla="*/ 20 h 375"/>
                <a:gd name="T78" fmla="*/ 7 w 316"/>
                <a:gd name="T79" fmla="*/ 21 h 375"/>
                <a:gd name="T80" fmla="*/ 9 w 316"/>
                <a:gd name="T81" fmla="*/ 21 h 375"/>
                <a:gd name="T82" fmla="*/ 10 w 316"/>
                <a:gd name="T83" fmla="*/ 22 h 375"/>
                <a:gd name="T84" fmla="*/ 10 w 316"/>
                <a:gd name="T85" fmla="*/ 22 h 375"/>
                <a:gd name="T86" fmla="*/ 11 w 316"/>
                <a:gd name="T87" fmla="*/ 22 h 375"/>
                <a:gd name="T88" fmla="*/ 13 w 316"/>
                <a:gd name="T89" fmla="*/ 22 h 375"/>
                <a:gd name="T90" fmla="*/ 14 w 316"/>
                <a:gd name="T91" fmla="*/ 21 h 375"/>
                <a:gd name="T92" fmla="*/ 15 w 316"/>
                <a:gd name="T93" fmla="*/ 20 h 375"/>
                <a:gd name="T94" fmla="*/ 17 w 316"/>
                <a:gd name="T95" fmla="*/ 18 h 375"/>
                <a:gd name="T96" fmla="*/ 18 w 316"/>
                <a:gd name="T97" fmla="*/ 17 h 375"/>
                <a:gd name="T98" fmla="*/ 18 w 316"/>
                <a:gd name="T99" fmla="*/ 15 h 375"/>
                <a:gd name="T100" fmla="*/ 19 w 316"/>
                <a:gd name="T101" fmla="*/ 13 h 375"/>
                <a:gd name="T102" fmla="*/ 19 w 316"/>
                <a:gd name="T103" fmla="*/ 12 h 375"/>
                <a:gd name="T104" fmla="*/ 19 w 316"/>
                <a:gd name="T105" fmla="*/ 10 h 375"/>
                <a:gd name="T106" fmla="*/ 19 w 316"/>
                <a:gd name="T107" fmla="*/ 10 h 375"/>
                <a:gd name="T108" fmla="*/ 20 w 316"/>
                <a:gd name="T109" fmla="*/ 10 h 375"/>
                <a:gd name="T110" fmla="*/ 20 w 316"/>
                <a:gd name="T111" fmla="*/ 9 h 375"/>
                <a:gd name="T112" fmla="*/ 20 w 316"/>
                <a:gd name="T113" fmla="*/ 10 h 375"/>
                <a:gd name="T114" fmla="*/ 20 w 316"/>
                <a:gd name="T115" fmla="*/ 10 h 3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6"/>
                <a:gd name="T175" fmla="*/ 0 h 375"/>
                <a:gd name="T176" fmla="*/ 316 w 316"/>
                <a:gd name="T177" fmla="*/ 375 h 37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6" h="375">
                  <a:moveTo>
                    <a:pt x="316" y="146"/>
                  </a:moveTo>
                  <a:lnTo>
                    <a:pt x="315" y="166"/>
                  </a:lnTo>
                  <a:lnTo>
                    <a:pt x="312" y="186"/>
                  </a:lnTo>
                  <a:lnTo>
                    <a:pt x="308" y="208"/>
                  </a:lnTo>
                  <a:lnTo>
                    <a:pt x="302" y="230"/>
                  </a:lnTo>
                  <a:lnTo>
                    <a:pt x="294" y="252"/>
                  </a:lnTo>
                  <a:lnTo>
                    <a:pt x="285" y="273"/>
                  </a:lnTo>
                  <a:lnTo>
                    <a:pt x="274" y="294"/>
                  </a:lnTo>
                  <a:lnTo>
                    <a:pt x="262" y="312"/>
                  </a:lnTo>
                  <a:lnTo>
                    <a:pt x="248" y="329"/>
                  </a:lnTo>
                  <a:lnTo>
                    <a:pt x="233" y="344"/>
                  </a:lnTo>
                  <a:lnTo>
                    <a:pt x="216" y="357"/>
                  </a:lnTo>
                  <a:lnTo>
                    <a:pt x="198" y="367"/>
                  </a:lnTo>
                  <a:lnTo>
                    <a:pt x="179" y="373"/>
                  </a:lnTo>
                  <a:lnTo>
                    <a:pt x="158" y="375"/>
                  </a:lnTo>
                  <a:lnTo>
                    <a:pt x="136" y="373"/>
                  </a:lnTo>
                  <a:lnTo>
                    <a:pt x="113" y="366"/>
                  </a:lnTo>
                  <a:lnTo>
                    <a:pt x="74" y="342"/>
                  </a:lnTo>
                  <a:lnTo>
                    <a:pt x="44" y="305"/>
                  </a:lnTo>
                  <a:lnTo>
                    <a:pt x="21" y="259"/>
                  </a:lnTo>
                  <a:lnTo>
                    <a:pt x="7" y="206"/>
                  </a:lnTo>
                  <a:lnTo>
                    <a:pt x="0" y="152"/>
                  </a:lnTo>
                  <a:lnTo>
                    <a:pt x="4" y="99"/>
                  </a:lnTo>
                  <a:lnTo>
                    <a:pt x="14" y="50"/>
                  </a:lnTo>
                  <a:lnTo>
                    <a:pt x="35" y="11"/>
                  </a:lnTo>
                  <a:lnTo>
                    <a:pt x="39" y="7"/>
                  </a:lnTo>
                  <a:lnTo>
                    <a:pt x="47" y="2"/>
                  </a:lnTo>
                  <a:lnTo>
                    <a:pt x="54" y="0"/>
                  </a:lnTo>
                  <a:lnTo>
                    <a:pt x="56" y="5"/>
                  </a:lnTo>
                  <a:lnTo>
                    <a:pt x="49" y="41"/>
                  </a:lnTo>
                  <a:lnTo>
                    <a:pt x="44" y="76"/>
                  </a:lnTo>
                  <a:lnTo>
                    <a:pt x="39" y="110"/>
                  </a:lnTo>
                  <a:lnTo>
                    <a:pt x="38" y="144"/>
                  </a:lnTo>
                  <a:lnTo>
                    <a:pt x="39" y="178"/>
                  </a:lnTo>
                  <a:lnTo>
                    <a:pt x="45" y="212"/>
                  </a:lnTo>
                  <a:lnTo>
                    <a:pt x="56" y="246"/>
                  </a:lnTo>
                  <a:lnTo>
                    <a:pt x="72" y="280"/>
                  </a:lnTo>
                  <a:lnTo>
                    <a:pt x="83" y="297"/>
                  </a:lnTo>
                  <a:lnTo>
                    <a:pt x="97" y="312"/>
                  </a:lnTo>
                  <a:lnTo>
                    <a:pt x="114" y="326"/>
                  </a:lnTo>
                  <a:lnTo>
                    <a:pt x="132" y="336"/>
                  </a:lnTo>
                  <a:lnTo>
                    <a:pt x="151" y="343"/>
                  </a:lnTo>
                  <a:lnTo>
                    <a:pt x="171" y="345"/>
                  </a:lnTo>
                  <a:lnTo>
                    <a:pt x="191" y="344"/>
                  </a:lnTo>
                  <a:lnTo>
                    <a:pt x="211" y="337"/>
                  </a:lnTo>
                  <a:lnTo>
                    <a:pt x="232" y="325"/>
                  </a:lnTo>
                  <a:lnTo>
                    <a:pt x="249" y="306"/>
                  </a:lnTo>
                  <a:lnTo>
                    <a:pt x="264" y="284"/>
                  </a:lnTo>
                  <a:lnTo>
                    <a:pt x="276" y="260"/>
                  </a:lnTo>
                  <a:lnTo>
                    <a:pt x="284" y="235"/>
                  </a:lnTo>
                  <a:lnTo>
                    <a:pt x="291" y="208"/>
                  </a:lnTo>
                  <a:lnTo>
                    <a:pt x="294" y="183"/>
                  </a:lnTo>
                  <a:lnTo>
                    <a:pt x="296" y="159"/>
                  </a:lnTo>
                  <a:lnTo>
                    <a:pt x="300" y="152"/>
                  </a:lnTo>
                  <a:lnTo>
                    <a:pt x="307" y="145"/>
                  </a:lnTo>
                  <a:lnTo>
                    <a:pt x="314" y="143"/>
                  </a:lnTo>
                  <a:lnTo>
                    <a:pt x="316" y="14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4" name="Freeform 17"/>
            <p:cNvSpPr>
              <a:spLocks/>
            </p:cNvSpPr>
            <p:nvPr/>
          </p:nvSpPr>
          <p:spPr bwMode="auto">
            <a:xfrm>
              <a:off x="2789" y="3678"/>
              <a:ext cx="12" cy="69"/>
            </a:xfrm>
            <a:custGeom>
              <a:avLst/>
              <a:gdLst>
                <a:gd name="T0" fmla="*/ 1 w 26"/>
                <a:gd name="T1" fmla="*/ 1 h 138"/>
                <a:gd name="T2" fmla="*/ 1 w 26"/>
                <a:gd name="T3" fmla="*/ 1 h 138"/>
                <a:gd name="T4" fmla="*/ 1 w 26"/>
                <a:gd name="T5" fmla="*/ 2 h 138"/>
                <a:gd name="T6" fmla="*/ 1 w 26"/>
                <a:gd name="T7" fmla="*/ 3 h 138"/>
                <a:gd name="T8" fmla="*/ 1 w 26"/>
                <a:gd name="T9" fmla="*/ 4 h 138"/>
                <a:gd name="T10" fmla="*/ 1 w 26"/>
                <a:gd name="T11" fmla="*/ 5 h 138"/>
                <a:gd name="T12" fmla="*/ 1 w 26"/>
                <a:gd name="T13" fmla="*/ 6 h 138"/>
                <a:gd name="T14" fmla="*/ 1 w 26"/>
                <a:gd name="T15" fmla="*/ 7 h 138"/>
                <a:gd name="T16" fmla="*/ 1 w 26"/>
                <a:gd name="T17" fmla="*/ 7 h 138"/>
                <a:gd name="T18" fmla="*/ 0 w 26"/>
                <a:gd name="T19" fmla="*/ 9 h 138"/>
                <a:gd name="T20" fmla="*/ 0 w 26"/>
                <a:gd name="T21" fmla="*/ 9 h 138"/>
                <a:gd name="T22" fmla="*/ 0 w 26"/>
                <a:gd name="T23" fmla="*/ 9 h 138"/>
                <a:gd name="T24" fmla="*/ 0 w 26"/>
                <a:gd name="T25" fmla="*/ 9 h 138"/>
                <a:gd name="T26" fmla="*/ 0 w 26"/>
                <a:gd name="T27" fmla="*/ 7 h 138"/>
                <a:gd name="T28" fmla="*/ 0 w 26"/>
                <a:gd name="T29" fmla="*/ 6 h 138"/>
                <a:gd name="T30" fmla="*/ 0 w 26"/>
                <a:gd name="T31" fmla="*/ 5 h 138"/>
                <a:gd name="T32" fmla="*/ 0 w 26"/>
                <a:gd name="T33" fmla="*/ 5 h 138"/>
                <a:gd name="T34" fmla="*/ 0 w 26"/>
                <a:gd name="T35" fmla="*/ 3 h 138"/>
                <a:gd name="T36" fmla="*/ 0 w 26"/>
                <a:gd name="T37" fmla="*/ 2 h 138"/>
                <a:gd name="T38" fmla="*/ 0 w 26"/>
                <a:gd name="T39" fmla="*/ 1 h 138"/>
                <a:gd name="T40" fmla="*/ 0 w 26"/>
                <a:gd name="T41" fmla="*/ 1 h 138"/>
                <a:gd name="T42" fmla="*/ 0 w 26"/>
                <a:gd name="T43" fmla="*/ 1 h 138"/>
                <a:gd name="T44" fmla="*/ 1 w 26"/>
                <a:gd name="T45" fmla="*/ 1 h 138"/>
                <a:gd name="T46" fmla="*/ 1 w 26"/>
                <a:gd name="T47" fmla="*/ 0 h 138"/>
                <a:gd name="T48" fmla="*/ 1 w 26"/>
                <a:gd name="T49" fmla="*/ 1 h 138"/>
                <a:gd name="T50" fmla="*/ 1 w 26"/>
                <a:gd name="T51" fmla="*/ 1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6"/>
                <a:gd name="T79" fmla="*/ 0 h 138"/>
                <a:gd name="T80" fmla="*/ 26 w 26"/>
                <a:gd name="T81" fmla="*/ 138 h 1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6" h="138">
                  <a:moveTo>
                    <a:pt x="26" y="2"/>
                  </a:moveTo>
                  <a:lnTo>
                    <a:pt x="23" y="18"/>
                  </a:lnTo>
                  <a:lnTo>
                    <a:pt x="21" y="35"/>
                  </a:lnTo>
                  <a:lnTo>
                    <a:pt x="20" y="52"/>
                  </a:lnTo>
                  <a:lnTo>
                    <a:pt x="20" y="68"/>
                  </a:lnTo>
                  <a:lnTo>
                    <a:pt x="20" y="83"/>
                  </a:lnTo>
                  <a:lnTo>
                    <a:pt x="20" y="98"/>
                  </a:lnTo>
                  <a:lnTo>
                    <a:pt x="19" y="113"/>
                  </a:lnTo>
                  <a:lnTo>
                    <a:pt x="17" y="127"/>
                  </a:lnTo>
                  <a:lnTo>
                    <a:pt x="15" y="130"/>
                  </a:lnTo>
                  <a:lnTo>
                    <a:pt x="11" y="135"/>
                  </a:lnTo>
                  <a:lnTo>
                    <a:pt x="7" y="138"/>
                  </a:lnTo>
                  <a:lnTo>
                    <a:pt x="4" y="138"/>
                  </a:lnTo>
                  <a:lnTo>
                    <a:pt x="0" y="124"/>
                  </a:lnTo>
                  <a:lnTo>
                    <a:pt x="0" y="109"/>
                  </a:lnTo>
                  <a:lnTo>
                    <a:pt x="2" y="95"/>
                  </a:lnTo>
                  <a:lnTo>
                    <a:pt x="3" y="81"/>
                  </a:lnTo>
                  <a:lnTo>
                    <a:pt x="4" y="63"/>
                  </a:lnTo>
                  <a:lnTo>
                    <a:pt x="5" y="47"/>
                  </a:lnTo>
                  <a:lnTo>
                    <a:pt x="7" y="30"/>
                  </a:lnTo>
                  <a:lnTo>
                    <a:pt x="11" y="14"/>
                  </a:lnTo>
                  <a:lnTo>
                    <a:pt x="14" y="8"/>
                  </a:lnTo>
                  <a:lnTo>
                    <a:pt x="19" y="3"/>
                  </a:lnTo>
                  <a:lnTo>
                    <a:pt x="25" y="0"/>
                  </a:lnTo>
                  <a:lnTo>
                    <a:pt x="26" y="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5" name="Freeform 18"/>
            <p:cNvSpPr>
              <a:spLocks/>
            </p:cNvSpPr>
            <p:nvPr/>
          </p:nvSpPr>
          <p:spPr bwMode="auto">
            <a:xfrm>
              <a:off x="2807" y="3724"/>
              <a:ext cx="231" cy="199"/>
            </a:xfrm>
            <a:custGeom>
              <a:avLst/>
              <a:gdLst>
                <a:gd name="T0" fmla="*/ 1 w 462"/>
                <a:gd name="T1" fmla="*/ 0 h 399"/>
                <a:gd name="T2" fmla="*/ 4 w 462"/>
                <a:gd name="T3" fmla="*/ 0 h 399"/>
                <a:gd name="T4" fmla="*/ 6 w 462"/>
                <a:gd name="T5" fmla="*/ 1 h 399"/>
                <a:gd name="T6" fmla="*/ 7 w 462"/>
                <a:gd name="T7" fmla="*/ 2 h 399"/>
                <a:gd name="T8" fmla="*/ 10 w 462"/>
                <a:gd name="T9" fmla="*/ 3 h 399"/>
                <a:gd name="T10" fmla="*/ 12 w 462"/>
                <a:gd name="T11" fmla="*/ 4 h 399"/>
                <a:gd name="T12" fmla="*/ 14 w 462"/>
                <a:gd name="T13" fmla="*/ 5 h 399"/>
                <a:gd name="T14" fmla="*/ 15 w 462"/>
                <a:gd name="T15" fmla="*/ 7 h 399"/>
                <a:gd name="T16" fmla="*/ 18 w 462"/>
                <a:gd name="T17" fmla="*/ 8 h 399"/>
                <a:gd name="T18" fmla="*/ 20 w 462"/>
                <a:gd name="T19" fmla="*/ 10 h 399"/>
                <a:gd name="T20" fmla="*/ 22 w 462"/>
                <a:gd name="T21" fmla="*/ 11 h 399"/>
                <a:gd name="T22" fmla="*/ 23 w 462"/>
                <a:gd name="T23" fmla="*/ 13 h 399"/>
                <a:gd name="T24" fmla="*/ 25 w 462"/>
                <a:gd name="T25" fmla="*/ 15 h 399"/>
                <a:gd name="T26" fmla="*/ 26 w 462"/>
                <a:gd name="T27" fmla="*/ 17 h 399"/>
                <a:gd name="T28" fmla="*/ 27 w 462"/>
                <a:gd name="T29" fmla="*/ 19 h 399"/>
                <a:gd name="T30" fmla="*/ 28 w 462"/>
                <a:gd name="T31" fmla="*/ 21 h 399"/>
                <a:gd name="T32" fmla="*/ 29 w 462"/>
                <a:gd name="T33" fmla="*/ 24 h 399"/>
                <a:gd name="T34" fmla="*/ 29 w 462"/>
                <a:gd name="T35" fmla="*/ 24 h 399"/>
                <a:gd name="T36" fmla="*/ 29 w 462"/>
                <a:gd name="T37" fmla="*/ 24 h 399"/>
                <a:gd name="T38" fmla="*/ 29 w 462"/>
                <a:gd name="T39" fmla="*/ 24 h 399"/>
                <a:gd name="T40" fmla="*/ 28 w 462"/>
                <a:gd name="T41" fmla="*/ 24 h 399"/>
                <a:gd name="T42" fmla="*/ 27 w 462"/>
                <a:gd name="T43" fmla="*/ 23 h 399"/>
                <a:gd name="T44" fmla="*/ 26 w 462"/>
                <a:gd name="T45" fmla="*/ 21 h 399"/>
                <a:gd name="T46" fmla="*/ 25 w 462"/>
                <a:gd name="T47" fmla="*/ 19 h 399"/>
                <a:gd name="T48" fmla="*/ 24 w 462"/>
                <a:gd name="T49" fmla="*/ 17 h 399"/>
                <a:gd name="T50" fmla="*/ 22 w 462"/>
                <a:gd name="T51" fmla="*/ 15 h 399"/>
                <a:gd name="T52" fmla="*/ 21 w 462"/>
                <a:gd name="T53" fmla="*/ 13 h 399"/>
                <a:gd name="T54" fmla="*/ 20 w 462"/>
                <a:gd name="T55" fmla="*/ 11 h 399"/>
                <a:gd name="T56" fmla="*/ 18 w 462"/>
                <a:gd name="T57" fmla="*/ 10 h 399"/>
                <a:gd name="T58" fmla="*/ 17 w 462"/>
                <a:gd name="T59" fmla="*/ 9 h 399"/>
                <a:gd name="T60" fmla="*/ 15 w 462"/>
                <a:gd name="T61" fmla="*/ 8 h 399"/>
                <a:gd name="T62" fmla="*/ 14 w 462"/>
                <a:gd name="T63" fmla="*/ 7 h 399"/>
                <a:gd name="T64" fmla="*/ 14 w 462"/>
                <a:gd name="T65" fmla="*/ 7 h 399"/>
                <a:gd name="T66" fmla="*/ 13 w 462"/>
                <a:gd name="T67" fmla="*/ 6 h 399"/>
                <a:gd name="T68" fmla="*/ 12 w 462"/>
                <a:gd name="T69" fmla="*/ 5 h 399"/>
                <a:gd name="T70" fmla="*/ 11 w 462"/>
                <a:gd name="T71" fmla="*/ 5 h 399"/>
                <a:gd name="T72" fmla="*/ 10 w 462"/>
                <a:gd name="T73" fmla="*/ 4 h 399"/>
                <a:gd name="T74" fmla="*/ 9 w 462"/>
                <a:gd name="T75" fmla="*/ 4 h 399"/>
                <a:gd name="T76" fmla="*/ 7 w 462"/>
                <a:gd name="T77" fmla="*/ 3 h 399"/>
                <a:gd name="T78" fmla="*/ 6 w 462"/>
                <a:gd name="T79" fmla="*/ 3 h 399"/>
                <a:gd name="T80" fmla="*/ 5 w 462"/>
                <a:gd name="T81" fmla="*/ 2 h 399"/>
                <a:gd name="T82" fmla="*/ 4 w 462"/>
                <a:gd name="T83" fmla="*/ 2 h 399"/>
                <a:gd name="T84" fmla="*/ 3 w 462"/>
                <a:gd name="T85" fmla="*/ 1 h 399"/>
                <a:gd name="T86" fmla="*/ 2 w 462"/>
                <a:gd name="T87" fmla="*/ 1 h 399"/>
                <a:gd name="T88" fmla="*/ 1 w 462"/>
                <a:gd name="T89" fmla="*/ 0 h 399"/>
                <a:gd name="T90" fmla="*/ 0 w 462"/>
                <a:gd name="T91" fmla="*/ 0 h 399"/>
                <a:gd name="T92" fmla="*/ 1 w 462"/>
                <a:gd name="T93" fmla="*/ 0 h 399"/>
                <a:gd name="T94" fmla="*/ 1 w 462"/>
                <a:gd name="T95" fmla="*/ 0 h 399"/>
                <a:gd name="T96" fmla="*/ 1 w 462"/>
                <a:gd name="T97" fmla="*/ 0 h 399"/>
                <a:gd name="T98" fmla="*/ 1 w 462"/>
                <a:gd name="T99" fmla="*/ 0 h 3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2"/>
                <a:gd name="T151" fmla="*/ 0 h 399"/>
                <a:gd name="T152" fmla="*/ 462 w 462"/>
                <a:gd name="T153" fmla="*/ 399 h 3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2" h="399">
                  <a:moveTo>
                    <a:pt x="11" y="0"/>
                  </a:moveTo>
                  <a:lnTo>
                    <a:pt x="49" y="13"/>
                  </a:lnTo>
                  <a:lnTo>
                    <a:pt x="87" y="26"/>
                  </a:lnTo>
                  <a:lnTo>
                    <a:pt x="122" y="41"/>
                  </a:lnTo>
                  <a:lnTo>
                    <a:pt x="157" y="58"/>
                  </a:lnTo>
                  <a:lnTo>
                    <a:pt x="190" y="75"/>
                  </a:lnTo>
                  <a:lnTo>
                    <a:pt x="223" y="95"/>
                  </a:lnTo>
                  <a:lnTo>
                    <a:pt x="254" y="115"/>
                  </a:lnTo>
                  <a:lnTo>
                    <a:pt x="282" y="138"/>
                  </a:lnTo>
                  <a:lnTo>
                    <a:pt x="310" y="163"/>
                  </a:lnTo>
                  <a:lnTo>
                    <a:pt x="337" y="188"/>
                  </a:lnTo>
                  <a:lnTo>
                    <a:pt x="362" y="216"/>
                  </a:lnTo>
                  <a:lnTo>
                    <a:pt x="385" y="246"/>
                  </a:lnTo>
                  <a:lnTo>
                    <a:pt x="407" y="277"/>
                  </a:lnTo>
                  <a:lnTo>
                    <a:pt x="428" y="311"/>
                  </a:lnTo>
                  <a:lnTo>
                    <a:pt x="446" y="346"/>
                  </a:lnTo>
                  <a:lnTo>
                    <a:pt x="462" y="384"/>
                  </a:lnTo>
                  <a:lnTo>
                    <a:pt x="461" y="389"/>
                  </a:lnTo>
                  <a:lnTo>
                    <a:pt x="456" y="394"/>
                  </a:lnTo>
                  <a:lnTo>
                    <a:pt x="451" y="399"/>
                  </a:lnTo>
                  <a:lnTo>
                    <a:pt x="447" y="399"/>
                  </a:lnTo>
                  <a:lnTo>
                    <a:pt x="428" y="369"/>
                  </a:lnTo>
                  <a:lnTo>
                    <a:pt x="408" y="338"/>
                  </a:lnTo>
                  <a:lnTo>
                    <a:pt x="390" y="308"/>
                  </a:lnTo>
                  <a:lnTo>
                    <a:pt x="370" y="277"/>
                  </a:lnTo>
                  <a:lnTo>
                    <a:pt x="349" y="247"/>
                  </a:lnTo>
                  <a:lnTo>
                    <a:pt x="329" y="218"/>
                  </a:lnTo>
                  <a:lnTo>
                    <a:pt x="305" y="190"/>
                  </a:lnTo>
                  <a:lnTo>
                    <a:pt x="280" y="164"/>
                  </a:lnTo>
                  <a:lnTo>
                    <a:pt x="265" y="150"/>
                  </a:lnTo>
                  <a:lnTo>
                    <a:pt x="250" y="137"/>
                  </a:lnTo>
                  <a:lnTo>
                    <a:pt x="235" y="125"/>
                  </a:lnTo>
                  <a:lnTo>
                    <a:pt x="218" y="113"/>
                  </a:lnTo>
                  <a:lnTo>
                    <a:pt x="202" y="103"/>
                  </a:lnTo>
                  <a:lnTo>
                    <a:pt x="185" y="92"/>
                  </a:lnTo>
                  <a:lnTo>
                    <a:pt x="167" y="82"/>
                  </a:lnTo>
                  <a:lnTo>
                    <a:pt x="150" y="73"/>
                  </a:lnTo>
                  <a:lnTo>
                    <a:pt x="132" y="65"/>
                  </a:lnTo>
                  <a:lnTo>
                    <a:pt x="113" y="57"/>
                  </a:lnTo>
                  <a:lnTo>
                    <a:pt x="95" y="49"/>
                  </a:lnTo>
                  <a:lnTo>
                    <a:pt x="76" y="41"/>
                  </a:lnTo>
                  <a:lnTo>
                    <a:pt x="58" y="34"/>
                  </a:lnTo>
                  <a:lnTo>
                    <a:pt x="38" y="27"/>
                  </a:lnTo>
                  <a:lnTo>
                    <a:pt x="20" y="21"/>
                  </a:lnTo>
                  <a:lnTo>
                    <a:pt x="1" y="14"/>
                  </a:lnTo>
                  <a:lnTo>
                    <a:pt x="0" y="12"/>
                  </a:lnTo>
                  <a:lnTo>
                    <a:pt x="3" y="6"/>
                  </a:lnTo>
                  <a:lnTo>
                    <a:pt x="7" y="1"/>
                  </a:lnTo>
                  <a:lnTo>
                    <a:pt x="11"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6" name="Freeform 19"/>
            <p:cNvSpPr>
              <a:spLocks/>
            </p:cNvSpPr>
            <p:nvPr/>
          </p:nvSpPr>
          <p:spPr bwMode="auto">
            <a:xfrm>
              <a:off x="2857" y="3853"/>
              <a:ext cx="167" cy="213"/>
            </a:xfrm>
            <a:custGeom>
              <a:avLst/>
              <a:gdLst>
                <a:gd name="T0" fmla="*/ 21 w 333"/>
                <a:gd name="T1" fmla="*/ 3 h 426"/>
                <a:gd name="T2" fmla="*/ 19 w 333"/>
                <a:gd name="T3" fmla="*/ 2 h 426"/>
                <a:gd name="T4" fmla="*/ 18 w 333"/>
                <a:gd name="T5" fmla="*/ 2 h 426"/>
                <a:gd name="T6" fmla="*/ 16 w 333"/>
                <a:gd name="T7" fmla="*/ 1 h 426"/>
                <a:gd name="T8" fmla="*/ 15 w 333"/>
                <a:gd name="T9" fmla="*/ 1 h 426"/>
                <a:gd name="T10" fmla="*/ 14 w 333"/>
                <a:gd name="T11" fmla="*/ 2 h 426"/>
                <a:gd name="T12" fmla="*/ 12 w 333"/>
                <a:gd name="T13" fmla="*/ 2 h 426"/>
                <a:gd name="T14" fmla="*/ 11 w 333"/>
                <a:gd name="T15" fmla="*/ 3 h 426"/>
                <a:gd name="T16" fmla="*/ 9 w 333"/>
                <a:gd name="T17" fmla="*/ 3 h 426"/>
                <a:gd name="T18" fmla="*/ 8 w 333"/>
                <a:gd name="T19" fmla="*/ 5 h 426"/>
                <a:gd name="T20" fmla="*/ 7 w 333"/>
                <a:gd name="T21" fmla="*/ 6 h 426"/>
                <a:gd name="T22" fmla="*/ 6 w 333"/>
                <a:gd name="T23" fmla="*/ 7 h 426"/>
                <a:gd name="T24" fmla="*/ 5 w 333"/>
                <a:gd name="T25" fmla="*/ 7 h 426"/>
                <a:gd name="T26" fmla="*/ 4 w 333"/>
                <a:gd name="T27" fmla="*/ 9 h 426"/>
                <a:gd name="T28" fmla="*/ 3 w 333"/>
                <a:gd name="T29" fmla="*/ 11 h 426"/>
                <a:gd name="T30" fmla="*/ 3 w 333"/>
                <a:gd name="T31" fmla="*/ 12 h 426"/>
                <a:gd name="T32" fmla="*/ 2 w 333"/>
                <a:gd name="T33" fmla="*/ 13 h 426"/>
                <a:gd name="T34" fmla="*/ 2 w 333"/>
                <a:gd name="T35" fmla="*/ 15 h 426"/>
                <a:gd name="T36" fmla="*/ 2 w 333"/>
                <a:gd name="T37" fmla="*/ 20 h 426"/>
                <a:gd name="T38" fmla="*/ 2 w 333"/>
                <a:gd name="T39" fmla="*/ 23 h 426"/>
                <a:gd name="T40" fmla="*/ 2 w 333"/>
                <a:gd name="T41" fmla="*/ 26 h 426"/>
                <a:gd name="T42" fmla="*/ 2 w 333"/>
                <a:gd name="T43" fmla="*/ 27 h 426"/>
                <a:gd name="T44" fmla="*/ 1 w 333"/>
                <a:gd name="T45" fmla="*/ 27 h 426"/>
                <a:gd name="T46" fmla="*/ 1 w 333"/>
                <a:gd name="T47" fmla="*/ 27 h 426"/>
                <a:gd name="T48" fmla="*/ 1 w 333"/>
                <a:gd name="T49" fmla="*/ 27 h 426"/>
                <a:gd name="T50" fmla="*/ 1 w 333"/>
                <a:gd name="T51" fmla="*/ 24 h 426"/>
                <a:gd name="T52" fmla="*/ 0 w 333"/>
                <a:gd name="T53" fmla="*/ 22 h 426"/>
                <a:gd name="T54" fmla="*/ 1 w 333"/>
                <a:gd name="T55" fmla="*/ 19 h 426"/>
                <a:gd name="T56" fmla="*/ 1 w 333"/>
                <a:gd name="T57" fmla="*/ 17 h 426"/>
                <a:gd name="T58" fmla="*/ 1 w 333"/>
                <a:gd name="T59" fmla="*/ 13 h 426"/>
                <a:gd name="T60" fmla="*/ 2 w 333"/>
                <a:gd name="T61" fmla="*/ 12 h 426"/>
                <a:gd name="T62" fmla="*/ 3 w 333"/>
                <a:gd name="T63" fmla="*/ 9 h 426"/>
                <a:gd name="T64" fmla="*/ 4 w 333"/>
                <a:gd name="T65" fmla="*/ 7 h 426"/>
                <a:gd name="T66" fmla="*/ 5 w 333"/>
                <a:gd name="T67" fmla="*/ 6 h 426"/>
                <a:gd name="T68" fmla="*/ 6 w 333"/>
                <a:gd name="T69" fmla="*/ 5 h 426"/>
                <a:gd name="T70" fmla="*/ 7 w 333"/>
                <a:gd name="T71" fmla="*/ 5 h 426"/>
                <a:gd name="T72" fmla="*/ 8 w 333"/>
                <a:gd name="T73" fmla="*/ 3 h 426"/>
                <a:gd name="T74" fmla="*/ 9 w 333"/>
                <a:gd name="T75" fmla="*/ 3 h 426"/>
                <a:gd name="T76" fmla="*/ 10 w 333"/>
                <a:gd name="T77" fmla="*/ 2 h 426"/>
                <a:gd name="T78" fmla="*/ 11 w 333"/>
                <a:gd name="T79" fmla="*/ 2 h 426"/>
                <a:gd name="T80" fmla="*/ 12 w 333"/>
                <a:gd name="T81" fmla="*/ 1 h 426"/>
                <a:gd name="T82" fmla="*/ 13 w 333"/>
                <a:gd name="T83" fmla="*/ 1 h 426"/>
                <a:gd name="T84" fmla="*/ 15 w 333"/>
                <a:gd name="T85" fmla="*/ 1 h 426"/>
                <a:gd name="T86" fmla="*/ 16 w 333"/>
                <a:gd name="T87" fmla="*/ 0 h 426"/>
                <a:gd name="T88" fmla="*/ 17 w 333"/>
                <a:gd name="T89" fmla="*/ 0 h 426"/>
                <a:gd name="T90" fmla="*/ 18 w 333"/>
                <a:gd name="T91" fmla="*/ 1 h 426"/>
                <a:gd name="T92" fmla="*/ 19 w 333"/>
                <a:gd name="T93" fmla="*/ 1 h 426"/>
                <a:gd name="T94" fmla="*/ 20 w 333"/>
                <a:gd name="T95" fmla="*/ 2 h 426"/>
                <a:gd name="T96" fmla="*/ 21 w 333"/>
                <a:gd name="T97" fmla="*/ 2 h 426"/>
                <a:gd name="T98" fmla="*/ 21 w 333"/>
                <a:gd name="T99" fmla="*/ 3 h 426"/>
                <a:gd name="T100" fmla="*/ 21 w 333"/>
                <a:gd name="T101" fmla="*/ 3 h 426"/>
                <a:gd name="T102" fmla="*/ 21 w 333"/>
                <a:gd name="T103" fmla="*/ 3 h 426"/>
                <a:gd name="T104" fmla="*/ 21 w 333"/>
                <a:gd name="T105" fmla="*/ 3 h 426"/>
                <a:gd name="T106" fmla="*/ 21 w 333"/>
                <a:gd name="T107" fmla="*/ 3 h 4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3"/>
                <a:gd name="T163" fmla="*/ 0 h 426"/>
                <a:gd name="T164" fmla="*/ 333 w 333"/>
                <a:gd name="T165" fmla="*/ 426 h 4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3" h="426">
                  <a:moveTo>
                    <a:pt x="322" y="43"/>
                  </a:moveTo>
                  <a:lnTo>
                    <a:pt x="300" y="29"/>
                  </a:lnTo>
                  <a:lnTo>
                    <a:pt x="278" y="19"/>
                  </a:lnTo>
                  <a:lnTo>
                    <a:pt x="256" y="16"/>
                  </a:lnTo>
                  <a:lnTo>
                    <a:pt x="233" y="14"/>
                  </a:lnTo>
                  <a:lnTo>
                    <a:pt x="210" y="19"/>
                  </a:lnTo>
                  <a:lnTo>
                    <a:pt x="187" y="26"/>
                  </a:lnTo>
                  <a:lnTo>
                    <a:pt x="165" y="36"/>
                  </a:lnTo>
                  <a:lnTo>
                    <a:pt x="143" y="49"/>
                  </a:lnTo>
                  <a:lnTo>
                    <a:pt x="124" y="65"/>
                  </a:lnTo>
                  <a:lnTo>
                    <a:pt x="104" y="82"/>
                  </a:lnTo>
                  <a:lnTo>
                    <a:pt x="87" y="101"/>
                  </a:lnTo>
                  <a:lnTo>
                    <a:pt x="71" y="121"/>
                  </a:lnTo>
                  <a:lnTo>
                    <a:pt x="57" y="141"/>
                  </a:lnTo>
                  <a:lnTo>
                    <a:pt x="45" y="163"/>
                  </a:lnTo>
                  <a:lnTo>
                    <a:pt x="36" y="184"/>
                  </a:lnTo>
                  <a:lnTo>
                    <a:pt x="29" y="205"/>
                  </a:lnTo>
                  <a:lnTo>
                    <a:pt x="22" y="255"/>
                  </a:lnTo>
                  <a:lnTo>
                    <a:pt x="20" y="308"/>
                  </a:lnTo>
                  <a:lnTo>
                    <a:pt x="21" y="360"/>
                  </a:lnTo>
                  <a:lnTo>
                    <a:pt x="21" y="412"/>
                  </a:lnTo>
                  <a:lnTo>
                    <a:pt x="19" y="417"/>
                  </a:lnTo>
                  <a:lnTo>
                    <a:pt x="14" y="421"/>
                  </a:lnTo>
                  <a:lnTo>
                    <a:pt x="9" y="426"/>
                  </a:lnTo>
                  <a:lnTo>
                    <a:pt x="6" y="425"/>
                  </a:lnTo>
                  <a:lnTo>
                    <a:pt x="3" y="383"/>
                  </a:lnTo>
                  <a:lnTo>
                    <a:pt x="0" y="342"/>
                  </a:lnTo>
                  <a:lnTo>
                    <a:pt x="2" y="300"/>
                  </a:lnTo>
                  <a:lnTo>
                    <a:pt x="5" y="259"/>
                  </a:lnTo>
                  <a:lnTo>
                    <a:pt x="12" y="218"/>
                  </a:lnTo>
                  <a:lnTo>
                    <a:pt x="22" y="179"/>
                  </a:lnTo>
                  <a:lnTo>
                    <a:pt x="40" y="142"/>
                  </a:lnTo>
                  <a:lnTo>
                    <a:pt x="61" y="107"/>
                  </a:lnTo>
                  <a:lnTo>
                    <a:pt x="73" y="93"/>
                  </a:lnTo>
                  <a:lnTo>
                    <a:pt x="86" y="79"/>
                  </a:lnTo>
                  <a:lnTo>
                    <a:pt x="101" y="65"/>
                  </a:lnTo>
                  <a:lnTo>
                    <a:pt x="116" y="53"/>
                  </a:lnTo>
                  <a:lnTo>
                    <a:pt x="133" y="40"/>
                  </a:lnTo>
                  <a:lnTo>
                    <a:pt x="150" y="29"/>
                  </a:lnTo>
                  <a:lnTo>
                    <a:pt x="169" y="20"/>
                  </a:lnTo>
                  <a:lnTo>
                    <a:pt x="187" y="12"/>
                  </a:lnTo>
                  <a:lnTo>
                    <a:pt x="207" y="5"/>
                  </a:lnTo>
                  <a:lnTo>
                    <a:pt x="226" y="2"/>
                  </a:lnTo>
                  <a:lnTo>
                    <a:pt x="245" y="0"/>
                  </a:lnTo>
                  <a:lnTo>
                    <a:pt x="264" y="0"/>
                  </a:lnTo>
                  <a:lnTo>
                    <a:pt x="283" y="3"/>
                  </a:lnTo>
                  <a:lnTo>
                    <a:pt x="300" y="9"/>
                  </a:lnTo>
                  <a:lnTo>
                    <a:pt x="317" y="17"/>
                  </a:lnTo>
                  <a:lnTo>
                    <a:pt x="333" y="29"/>
                  </a:lnTo>
                  <a:lnTo>
                    <a:pt x="333" y="33"/>
                  </a:lnTo>
                  <a:lnTo>
                    <a:pt x="330" y="39"/>
                  </a:lnTo>
                  <a:lnTo>
                    <a:pt x="325" y="42"/>
                  </a:lnTo>
                  <a:lnTo>
                    <a:pt x="322" y="4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7" name="Freeform 20"/>
            <p:cNvSpPr>
              <a:spLocks/>
            </p:cNvSpPr>
            <p:nvPr/>
          </p:nvSpPr>
          <p:spPr bwMode="auto">
            <a:xfrm>
              <a:off x="2479" y="3782"/>
              <a:ext cx="98" cy="415"/>
            </a:xfrm>
            <a:custGeom>
              <a:avLst/>
              <a:gdLst>
                <a:gd name="T0" fmla="*/ 12 w 196"/>
                <a:gd name="T1" fmla="*/ 1 h 830"/>
                <a:gd name="T2" fmla="*/ 12 w 196"/>
                <a:gd name="T3" fmla="*/ 3 h 830"/>
                <a:gd name="T4" fmla="*/ 10 w 196"/>
                <a:gd name="T5" fmla="*/ 6 h 830"/>
                <a:gd name="T6" fmla="*/ 9 w 196"/>
                <a:gd name="T7" fmla="*/ 10 h 830"/>
                <a:gd name="T8" fmla="*/ 6 w 196"/>
                <a:gd name="T9" fmla="*/ 12 h 830"/>
                <a:gd name="T10" fmla="*/ 5 w 196"/>
                <a:gd name="T11" fmla="*/ 14 h 830"/>
                <a:gd name="T12" fmla="*/ 3 w 196"/>
                <a:gd name="T13" fmla="*/ 18 h 830"/>
                <a:gd name="T14" fmla="*/ 3 w 196"/>
                <a:gd name="T15" fmla="*/ 21 h 830"/>
                <a:gd name="T16" fmla="*/ 2 w 196"/>
                <a:gd name="T17" fmla="*/ 24 h 830"/>
                <a:gd name="T18" fmla="*/ 2 w 196"/>
                <a:gd name="T19" fmla="*/ 27 h 830"/>
                <a:gd name="T20" fmla="*/ 3 w 196"/>
                <a:gd name="T21" fmla="*/ 30 h 830"/>
                <a:gd name="T22" fmla="*/ 5 w 196"/>
                <a:gd name="T23" fmla="*/ 35 h 830"/>
                <a:gd name="T24" fmla="*/ 6 w 196"/>
                <a:gd name="T25" fmla="*/ 38 h 830"/>
                <a:gd name="T26" fmla="*/ 7 w 196"/>
                <a:gd name="T27" fmla="*/ 41 h 830"/>
                <a:gd name="T28" fmla="*/ 10 w 196"/>
                <a:gd name="T29" fmla="*/ 44 h 830"/>
                <a:gd name="T30" fmla="*/ 11 w 196"/>
                <a:gd name="T31" fmla="*/ 48 h 830"/>
                <a:gd name="T32" fmla="*/ 12 w 196"/>
                <a:gd name="T33" fmla="*/ 51 h 830"/>
                <a:gd name="T34" fmla="*/ 12 w 196"/>
                <a:gd name="T35" fmla="*/ 52 h 830"/>
                <a:gd name="T36" fmla="*/ 12 w 196"/>
                <a:gd name="T37" fmla="*/ 52 h 830"/>
                <a:gd name="T38" fmla="*/ 11 w 196"/>
                <a:gd name="T39" fmla="*/ 52 h 830"/>
                <a:gd name="T40" fmla="*/ 11 w 196"/>
                <a:gd name="T41" fmla="*/ 52 h 830"/>
                <a:gd name="T42" fmla="*/ 11 w 196"/>
                <a:gd name="T43" fmla="*/ 50 h 830"/>
                <a:gd name="T44" fmla="*/ 10 w 196"/>
                <a:gd name="T45" fmla="*/ 49 h 830"/>
                <a:gd name="T46" fmla="*/ 9 w 196"/>
                <a:gd name="T47" fmla="*/ 47 h 830"/>
                <a:gd name="T48" fmla="*/ 7 w 196"/>
                <a:gd name="T49" fmla="*/ 45 h 830"/>
                <a:gd name="T50" fmla="*/ 7 w 196"/>
                <a:gd name="T51" fmla="*/ 44 h 830"/>
                <a:gd name="T52" fmla="*/ 6 w 196"/>
                <a:gd name="T53" fmla="*/ 42 h 830"/>
                <a:gd name="T54" fmla="*/ 6 w 196"/>
                <a:gd name="T55" fmla="*/ 40 h 830"/>
                <a:gd name="T56" fmla="*/ 5 w 196"/>
                <a:gd name="T57" fmla="*/ 39 h 830"/>
                <a:gd name="T58" fmla="*/ 3 w 196"/>
                <a:gd name="T59" fmla="*/ 37 h 830"/>
                <a:gd name="T60" fmla="*/ 3 w 196"/>
                <a:gd name="T61" fmla="*/ 36 h 830"/>
                <a:gd name="T62" fmla="*/ 3 w 196"/>
                <a:gd name="T63" fmla="*/ 35 h 830"/>
                <a:gd name="T64" fmla="*/ 2 w 196"/>
                <a:gd name="T65" fmla="*/ 33 h 830"/>
                <a:gd name="T66" fmla="*/ 1 w 196"/>
                <a:gd name="T67" fmla="*/ 31 h 830"/>
                <a:gd name="T68" fmla="*/ 1 w 196"/>
                <a:gd name="T69" fmla="*/ 29 h 830"/>
                <a:gd name="T70" fmla="*/ 1 w 196"/>
                <a:gd name="T71" fmla="*/ 27 h 830"/>
                <a:gd name="T72" fmla="*/ 0 w 196"/>
                <a:gd name="T73" fmla="*/ 26 h 830"/>
                <a:gd name="T74" fmla="*/ 1 w 196"/>
                <a:gd name="T75" fmla="*/ 23 h 830"/>
                <a:gd name="T76" fmla="*/ 2 w 196"/>
                <a:gd name="T77" fmla="*/ 20 h 830"/>
                <a:gd name="T78" fmla="*/ 3 w 196"/>
                <a:gd name="T79" fmla="*/ 17 h 830"/>
                <a:gd name="T80" fmla="*/ 5 w 196"/>
                <a:gd name="T81" fmla="*/ 13 h 830"/>
                <a:gd name="T82" fmla="*/ 6 w 196"/>
                <a:gd name="T83" fmla="*/ 11 h 830"/>
                <a:gd name="T84" fmla="*/ 9 w 196"/>
                <a:gd name="T85" fmla="*/ 7 h 830"/>
                <a:gd name="T86" fmla="*/ 10 w 196"/>
                <a:gd name="T87" fmla="*/ 4 h 830"/>
                <a:gd name="T88" fmla="*/ 12 w 196"/>
                <a:gd name="T89" fmla="*/ 1 h 830"/>
                <a:gd name="T90" fmla="*/ 12 w 196"/>
                <a:gd name="T91" fmla="*/ 1 h 830"/>
                <a:gd name="T92" fmla="*/ 12 w 196"/>
                <a:gd name="T93" fmla="*/ 1 h 830"/>
                <a:gd name="T94" fmla="*/ 12 w 196"/>
                <a:gd name="T95" fmla="*/ 0 h 830"/>
                <a:gd name="T96" fmla="*/ 12 w 196"/>
                <a:gd name="T97" fmla="*/ 1 h 830"/>
                <a:gd name="T98" fmla="*/ 12 w 196"/>
                <a:gd name="T99" fmla="*/ 1 h 83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6"/>
                <a:gd name="T151" fmla="*/ 0 h 830"/>
                <a:gd name="T152" fmla="*/ 196 w 196"/>
                <a:gd name="T153" fmla="*/ 830 h 83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6" h="830">
                  <a:moveTo>
                    <a:pt x="196" y="4"/>
                  </a:moveTo>
                  <a:lnTo>
                    <a:pt x="178" y="54"/>
                  </a:lnTo>
                  <a:lnTo>
                    <a:pt x="157" y="101"/>
                  </a:lnTo>
                  <a:lnTo>
                    <a:pt x="131" y="147"/>
                  </a:lnTo>
                  <a:lnTo>
                    <a:pt x="105" y="192"/>
                  </a:lnTo>
                  <a:lnTo>
                    <a:pt x="78" y="238"/>
                  </a:lnTo>
                  <a:lnTo>
                    <a:pt x="55" y="284"/>
                  </a:lnTo>
                  <a:lnTo>
                    <a:pt x="38" y="333"/>
                  </a:lnTo>
                  <a:lnTo>
                    <a:pt x="26" y="384"/>
                  </a:lnTo>
                  <a:lnTo>
                    <a:pt x="26" y="440"/>
                  </a:lnTo>
                  <a:lnTo>
                    <a:pt x="41" y="494"/>
                  </a:lnTo>
                  <a:lnTo>
                    <a:pt x="66" y="547"/>
                  </a:lnTo>
                  <a:lnTo>
                    <a:pt x="95" y="599"/>
                  </a:lnTo>
                  <a:lnTo>
                    <a:pt x="127" y="651"/>
                  </a:lnTo>
                  <a:lnTo>
                    <a:pt x="154" y="704"/>
                  </a:lnTo>
                  <a:lnTo>
                    <a:pt x="175" y="758"/>
                  </a:lnTo>
                  <a:lnTo>
                    <a:pt x="185" y="813"/>
                  </a:lnTo>
                  <a:lnTo>
                    <a:pt x="184" y="819"/>
                  </a:lnTo>
                  <a:lnTo>
                    <a:pt x="178" y="826"/>
                  </a:lnTo>
                  <a:lnTo>
                    <a:pt x="174" y="830"/>
                  </a:lnTo>
                  <a:lnTo>
                    <a:pt x="170" y="828"/>
                  </a:lnTo>
                  <a:lnTo>
                    <a:pt x="161" y="800"/>
                  </a:lnTo>
                  <a:lnTo>
                    <a:pt x="151" y="772"/>
                  </a:lnTo>
                  <a:lnTo>
                    <a:pt x="139" y="744"/>
                  </a:lnTo>
                  <a:lnTo>
                    <a:pt x="127" y="718"/>
                  </a:lnTo>
                  <a:lnTo>
                    <a:pt x="114" y="691"/>
                  </a:lnTo>
                  <a:lnTo>
                    <a:pt x="100" y="666"/>
                  </a:lnTo>
                  <a:lnTo>
                    <a:pt x="86" y="639"/>
                  </a:lnTo>
                  <a:lnTo>
                    <a:pt x="72" y="613"/>
                  </a:lnTo>
                  <a:lnTo>
                    <a:pt x="60" y="591"/>
                  </a:lnTo>
                  <a:lnTo>
                    <a:pt x="47" y="569"/>
                  </a:lnTo>
                  <a:lnTo>
                    <a:pt x="36" y="545"/>
                  </a:lnTo>
                  <a:lnTo>
                    <a:pt x="24" y="521"/>
                  </a:lnTo>
                  <a:lnTo>
                    <a:pt x="15" y="496"/>
                  </a:lnTo>
                  <a:lnTo>
                    <a:pt x="7" y="472"/>
                  </a:lnTo>
                  <a:lnTo>
                    <a:pt x="2" y="447"/>
                  </a:lnTo>
                  <a:lnTo>
                    <a:pt x="0" y="422"/>
                  </a:lnTo>
                  <a:lnTo>
                    <a:pt x="7" y="366"/>
                  </a:lnTo>
                  <a:lnTo>
                    <a:pt x="23" y="313"/>
                  </a:lnTo>
                  <a:lnTo>
                    <a:pt x="46" y="263"/>
                  </a:lnTo>
                  <a:lnTo>
                    <a:pt x="75" y="213"/>
                  </a:lnTo>
                  <a:lnTo>
                    <a:pt x="105" y="165"/>
                  </a:lnTo>
                  <a:lnTo>
                    <a:pt x="133" y="115"/>
                  </a:lnTo>
                  <a:lnTo>
                    <a:pt x="159" y="64"/>
                  </a:lnTo>
                  <a:lnTo>
                    <a:pt x="178" y="12"/>
                  </a:lnTo>
                  <a:lnTo>
                    <a:pt x="182" y="7"/>
                  </a:lnTo>
                  <a:lnTo>
                    <a:pt x="189" y="1"/>
                  </a:lnTo>
                  <a:lnTo>
                    <a:pt x="195" y="0"/>
                  </a:lnTo>
                  <a:lnTo>
                    <a:pt x="196" y="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8" name="Freeform 21"/>
            <p:cNvSpPr>
              <a:spLocks/>
            </p:cNvSpPr>
            <p:nvPr/>
          </p:nvSpPr>
          <p:spPr bwMode="auto">
            <a:xfrm>
              <a:off x="2599" y="3726"/>
              <a:ext cx="216" cy="350"/>
            </a:xfrm>
            <a:custGeom>
              <a:avLst/>
              <a:gdLst>
                <a:gd name="T0" fmla="*/ 27 w 432"/>
                <a:gd name="T1" fmla="*/ 3 h 698"/>
                <a:gd name="T2" fmla="*/ 26 w 432"/>
                <a:gd name="T3" fmla="*/ 8 h 698"/>
                <a:gd name="T4" fmla="*/ 24 w 432"/>
                <a:gd name="T5" fmla="*/ 12 h 698"/>
                <a:gd name="T6" fmla="*/ 20 w 432"/>
                <a:gd name="T7" fmla="*/ 17 h 698"/>
                <a:gd name="T8" fmla="*/ 18 w 432"/>
                <a:gd name="T9" fmla="*/ 20 h 698"/>
                <a:gd name="T10" fmla="*/ 15 w 432"/>
                <a:gd name="T11" fmla="*/ 23 h 698"/>
                <a:gd name="T12" fmla="*/ 13 w 432"/>
                <a:gd name="T13" fmla="*/ 26 h 698"/>
                <a:gd name="T14" fmla="*/ 11 w 432"/>
                <a:gd name="T15" fmla="*/ 29 h 698"/>
                <a:gd name="T16" fmla="*/ 7 w 432"/>
                <a:gd name="T17" fmla="*/ 32 h 698"/>
                <a:gd name="T18" fmla="*/ 6 w 432"/>
                <a:gd name="T19" fmla="*/ 35 h 698"/>
                <a:gd name="T20" fmla="*/ 3 w 432"/>
                <a:gd name="T21" fmla="*/ 38 h 698"/>
                <a:gd name="T22" fmla="*/ 3 w 432"/>
                <a:gd name="T23" fmla="*/ 41 h 698"/>
                <a:gd name="T24" fmla="*/ 2 w 432"/>
                <a:gd name="T25" fmla="*/ 44 h 698"/>
                <a:gd name="T26" fmla="*/ 1 w 432"/>
                <a:gd name="T27" fmla="*/ 44 h 698"/>
                <a:gd name="T28" fmla="*/ 1 w 432"/>
                <a:gd name="T29" fmla="*/ 43 h 698"/>
                <a:gd name="T30" fmla="*/ 1 w 432"/>
                <a:gd name="T31" fmla="*/ 40 h 698"/>
                <a:gd name="T32" fmla="*/ 2 w 432"/>
                <a:gd name="T33" fmla="*/ 38 h 698"/>
                <a:gd name="T34" fmla="*/ 3 w 432"/>
                <a:gd name="T35" fmla="*/ 35 h 698"/>
                <a:gd name="T36" fmla="*/ 6 w 432"/>
                <a:gd name="T37" fmla="*/ 33 h 698"/>
                <a:gd name="T38" fmla="*/ 7 w 432"/>
                <a:gd name="T39" fmla="*/ 30 h 698"/>
                <a:gd name="T40" fmla="*/ 10 w 432"/>
                <a:gd name="T41" fmla="*/ 28 h 698"/>
                <a:gd name="T42" fmla="*/ 11 w 432"/>
                <a:gd name="T43" fmla="*/ 26 h 698"/>
                <a:gd name="T44" fmla="*/ 13 w 432"/>
                <a:gd name="T45" fmla="*/ 24 h 698"/>
                <a:gd name="T46" fmla="*/ 15 w 432"/>
                <a:gd name="T47" fmla="*/ 21 h 698"/>
                <a:gd name="T48" fmla="*/ 18 w 432"/>
                <a:gd name="T49" fmla="*/ 18 h 698"/>
                <a:gd name="T50" fmla="*/ 21 w 432"/>
                <a:gd name="T51" fmla="*/ 15 h 698"/>
                <a:gd name="T52" fmla="*/ 23 w 432"/>
                <a:gd name="T53" fmla="*/ 12 h 698"/>
                <a:gd name="T54" fmla="*/ 24 w 432"/>
                <a:gd name="T55" fmla="*/ 9 h 698"/>
                <a:gd name="T56" fmla="*/ 26 w 432"/>
                <a:gd name="T57" fmla="*/ 6 h 698"/>
                <a:gd name="T58" fmla="*/ 26 w 432"/>
                <a:gd name="T59" fmla="*/ 3 h 698"/>
                <a:gd name="T60" fmla="*/ 26 w 432"/>
                <a:gd name="T61" fmla="*/ 1 h 698"/>
                <a:gd name="T62" fmla="*/ 27 w 432"/>
                <a:gd name="T63" fmla="*/ 0 h 698"/>
                <a:gd name="T64" fmla="*/ 27 w 432"/>
                <a:gd name="T65" fmla="*/ 1 h 6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2"/>
                <a:gd name="T100" fmla="*/ 0 h 698"/>
                <a:gd name="T101" fmla="*/ 432 w 432"/>
                <a:gd name="T102" fmla="*/ 698 h 6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2" h="698">
                  <a:moveTo>
                    <a:pt x="423" y="2"/>
                  </a:moveTo>
                  <a:lnTo>
                    <a:pt x="432" y="38"/>
                  </a:lnTo>
                  <a:lnTo>
                    <a:pt x="429" y="76"/>
                  </a:lnTo>
                  <a:lnTo>
                    <a:pt x="415" y="115"/>
                  </a:lnTo>
                  <a:lnTo>
                    <a:pt x="396" y="154"/>
                  </a:lnTo>
                  <a:lnTo>
                    <a:pt x="371" y="191"/>
                  </a:lnTo>
                  <a:lnTo>
                    <a:pt x="345" y="227"/>
                  </a:lnTo>
                  <a:lnTo>
                    <a:pt x="319" y="258"/>
                  </a:lnTo>
                  <a:lnTo>
                    <a:pt x="298" y="286"/>
                  </a:lnTo>
                  <a:lnTo>
                    <a:pt x="278" y="310"/>
                  </a:lnTo>
                  <a:lnTo>
                    <a:pt x="260" y="333"/>
                  </a:lnTo>
                  <a:lnTo>
                    <a:pt x="240" y="357"/>
                  </a:lnTo>
                  <a:lnTo>
                    <a:pt x="220" y="380"/>
                  </a:lnTo>
                  <a:lnTo>
                    <a:pt x="201" y="403"/>
                  </a:lnTo>
                  <a:lnTo>
                    <a:pt x="182" y="428"/>
                  </a:lnTo>
                  <a:lnTo>
                    <a:pt x="163" y="451"/>
                  </a:lnTo>
                  <a:lnTo>
                    <a:pt x="144" y="475"/>
                  </a:lnTo>
                  <a:lnTo>
                    <a:pt x="127" y="499"/>
                  </a:lnTo>
                  <a:lnTo>
                    <a:pt x="110" y="523"/>
                  </a:lnTo>
                  <a:lnTo>
                    <a:pt x="93" y="547"/>
                  </a:lnTo>
                  <a:lnTo>
                    <a:pt x="76" y="573"/>
                  </a:lnTo>
                  <a:lnTo>
                    <a:pt x="61" y="599"/>
                  </a:lnTo>
                  <a:lnTo>
                    <a:pt x="48" y="626"/>
                  </a:lnTo>
                  <a:lnTo>
                    <a:pt x="34" y="653"/>
                  </a:lnTo>
                  <a:lnTo>
                    <a:pt x="22" y="681"/>
                  </a:lnTo>
                  <a:lnTo>
                    <a:pt x="19" y="688"/>
                  </a:lnTo>
                  <a:lnTo>
                    <a:pt x="12" y="695"/>
                  </a:lnTo>
                  <a:lnTo>
                    <a:pt x="4" y="698"/>
                  </a:lnTo>
                  <a:lnTo>
                    <a:pt x="0" y="694"/>
                  </a:lnTo>
                  <a:lnTo>
                    <a:pt x="2" y="674"/>
                  </a:lnTo>
                  <a:lnTo>
                    <a:pt x="5" y="653"/>
                  </a:lnTo>
                  <a:lnTo>
                    <a:pt x="11" y="634"/>
                  </a:lnTo>
                  <a:lnTo>
                    <a:pt x="20" y="613"/>
                  </a:lnTo>
                  <a:lnTo>
                    <a:pt x="30" y="592"/>
                  </a:lnTo>
                  <a:lnTo>
                    <a:pt x="42" y="572"/>
                  </a:lnTo>
                  <a:lnTo>
                    <a:pt x="56" y="552"/>
                  </a:lnTo>
                  <a:lnTo>
                    <a:pt x="70" y="531"/>
                  </a:lnTo>
                  <a:lnTo>
                    <a:pt x="86" y="512"/>
                  </a:lnTo>
                  <a:lnTo>
                    <a:pt x="101" y="492"/>
                  </a:lnTo>
                  <a:lnTo>
                    <a:pt x="117" y="474"/>
                  </a:lnTo>
                  <a:lnTo>
                    <a:pt x="132" y="456"/>
                  </a:lnTo>
                  <a:lnTo>
                    <a:pt x="147" y="439"/>
                  </a:lnTo>
                  <a:lnTo>
                    <a:pt x="162" y="423"/>
                  </a:lnTo>
                  <a:lnTo>
                    <a:pt x="176" y="408"/>
                  </a:lnTo>
                  <a:lnTo>
                    <a:pt x="187" y="394"/>
                  </a:lnTo>
                  <a:lnTo>
                    <a:pt x="207" y="371"/>
                  </a:lnTo>
                  <a:lnTo>
                    <a:pt x="226" y="347"/>
                  </a:lnTo>
                  <a:lnTo>
                    <a:pt x="246" y="324"/>
                  </a:lnTo>
                  <a:lnTo>
                    <a:pt x="265" y="301"/>
                  </a:lnTo>
                  <a:lnTo>
                    <a:pt x="284" y="277"/>
                  </a:lnTo>
                  <a:lnTo>
                    <a:pt x="302" y="252"/>
                  </a:lnTo>
                  <a:lnTo>
                    <a:pt x="321" y="228"/>
                  </a:lnTo>
                  <a:lnTo>
                    <a:pt x="339" y="204"/>
                  </a:lnTo>
                  <a:lnTo>
                    <a:pt x="353" y="184"/>
                  </a:lnTo>
                  <a:lnTo>
                    <a:pt x="368" y="164"/>
                  </a:lnTo>
                  <a:lnTo>
                    <a:pt x="382" y="141"/>
                  </a:lnTo>
                  <a:lnTo>
                    <a:pt x="394" y="116"/>
                  </a:lnTo>
                  <a:lnTo>
                    <a:pt x="405" y="92"/>
                  </a:lnTo>
                  <a:lnTo>
                    <a:pt x="409" y="68"/>
                  </a:lnTo>
                  <a:lnTo>
                    <a:pt x="409" y="44"/>
                  </a:lnTo>
                  <a:lnTo>
                    <a:pt x="404" y="20"/>
                  </a:lnTo>
                  <a:lnTo>
                    <a:pt x="405" y="13"/>
                  </a:lnTo>
                  <a:lnTo>
                    <a:pt x="410" y="5"/>
                  </a:lnTo>
                  <a:lnTo>
                    <a:pt x="419" y="0"/>
                  </a:lnTo>
                  <a:lnTo>
                    <a:pt x="423" y="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49" name="Freeform 22"/>
            <p:cNvSpPr>
              <a:spLocks/>
            </p:cNvSpPr>
            <p:nvPr/>
          </p:nvSpPr>
          <p:spPr bwMode="auto">
            <a:xfrm>
              <a:off x="2592" y="3758"/>
              <a:ext cx="92" cy="272"/>
            </a:xfrm>
            <a:custGeom>
              <a:avLst/>
              <a:gdLst>
                <a:gd name="T0" fmla="*/ 11 w 185"/>
                <a:gd name="T1" fmla="*/ 1 h 543"/>
                <a:gd name="T2" fmla="*/ 9 w 185"/>
                <a:gd name="T3" fmla="*/ 3 h 543"/>
                <a:gd name="T4" fmla="*/ 8 w 185"/>
                <a:gd name="T5" fmla="*/ 5 h 543"/>
                <a:gd name="T6" fmla="*/ 7 w 185"/>
                <a:gd name="T7" fmla="*/ 7 h 543"/>
                <a:gd name="T8" fmla="*/ 6 w 185"/>
                <a:gd name="T9" fmla="*/ 8 h 543"/>
                <a:gd name="T10" fmla="*/ 5 w 185"/>
                <a:gd name="T11" fmla="*/ 10 h 543"/>
                <a:gd name="T12" fmla="*/ 5 w 185"/>
                <a:gd name="T13" fmla="*/ 12 h 543"/>
                <a:gd name="T14" fmla="*/ 4 w 185"/>
                <a:gd name="T15" fmla="*/ 14 h 543"/>
                <a:gd name="T16" fmla="*/ 3 w 185"/>
                <a:gd name="T17" fmla="*/ 16 h 543"/>
                <a:gd name="T18" fmla="*/ 3 w 185"/>
                <a:gd name="T19" fmla="*/ 21 h 543"/>
                <a:gd name="T20" fmla="*/ 2 w 185"/>
                <a:gd name="T21" fmla="*/ 25 h 543"/>
                <a:gd name="T22" fmla="*/ 2 w 185"/>
                <a:gd name="T23" fmla="*/ 29 h 543"/>
                <a:gd name="T24" fmla="*/ 2 w 185"/>
                <a:gd name="T25" fmla="*/ 33 h 543"/>
                <a:gd name="T26" fmla="*/ 2 w 185"/>
                <a:gd name="T27" fmla="*/ 34 h 543"/>
                <a:gd name="T28" fmla="*/ 1 w 185"/>
                <a:gd name="T29" fmla="*/ 34 h 543"/>
                <a:gd name="T30" fmla="*/ 1 w 185"/>
                <a:gd name="T31" fmla="*/ 34 h 543"/>
                <a:gd name="T32" fmla="*/ 1 w 185"/>
                <a:gd name="T33" fmla="*/ 34 h 543"/>
                <a:gd name="T34" fmla="*/ 0 w 185"/>
                <a:gd name="T35" fmla="*/ 32 h 543"/>
                <a:gd name="T36" fmla="*/ 0 w 185"/>
                <a:gd name="T37" fmla="*/ 30 h 543"/>
                <a:gd name="T38" fmla="*/ 0 w 185"/>
                <a:gd name="T39" fmla="*/ 28 h 543"/>
                <a:gd name="T40" fmla="*/ 0 w 185"/>
                <a:gd name="T41" fmla="*/ 25 h 543"/>
                <a:gd name="T42" fmla="*/ 0 w 185"/>
                <a:gd name="T43" fmla="*/ 23 h 543"/>
                <a:gd name="T44" fmla="*/ 0 w 185"/>
                <a:gd name="T45" fmla="*/ 21 h 543"/>
                <a:gd name="T46" fmla="*/ 1 w 185"/>
                <a:gd name="T47" fmla="*/ 19 h 543"/>
                <a:gd name="T48" fmla="*/ 1 w 185"/>
                <a:gd name="T49" fmla="*/ 16 h 543"/>
                <a:gd name="T50" fmla="*/ 2 w 185"/>
                <a:gd name="T51" fmla="*/ 14 h 543"/>
                <a:gd name="T52" fmla="*/ 3 w 185"/>
                <a:gd name="T53" fmla="*/ 12 h 543"/>
                <a:gd name="T54" fmla="*/ 4 w 185"/>
                <a:gd name="T55" fmla="*/ 10 h 543"/>
                <a:gd name="T56" fmla="*/ 5 w 185"/>
                <a:gd name="T57" fmla="*/ 8 h 543"/>
                <a:gd name="T58" fmla="*/ 6 w 185"/>
                <a:gd name="T59" fmla="*/ 6 h 543"/>
                <a:gd name="T60" fmla="*/ 7 w 185"/>
                <a:gd name="T61" fmla="*/ 4 h 543"/>
                <a:gd name="T62" fmla="*/ 9 w 185"/>
                <a:gd name="T63" fmla="*/ 3 h 543"/>
                <a:gd name="T64" fmla="*/ 10 w 185"/>
                <a:gd name="T65" fmla="*/ 1 h 543"/>
                <a:gd name="T66" fmla="*/ 10 w 185"/>
                <a:gd name="T67" fmla="*/ 0 h 543"/>
                <a:gd name="T68" fmla="*/ 11 w 185"/>
                <a:gd name="T69" fmla="*/ 0 h 543"/>
                <a:gd name="T70" fmla="*/ 11 w 185"/>
                <a:gd name="T71" fmla="*/ 1 h 543"/>
                <a:gd name="T72" fmla="*/ 11 w 185"/>
                <a:gd name="T73" fmla="*/ 1 h 543"/>
                <a:gd name="T74" fmla="*/ 11 w 185"/>
                <a:gd name="T75" fmla="*/ 1 h 5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5"/>
                <a:gd name="T115" fmla="*/ 0 h 543"/>
                <a:gd name="T116" fmla="*/ 185 w 185"/>
                <a:gd name="T117" fmla="*/ 543 h 5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5" h="543">
                  <a:moveTo>
                    <a:pt x="180" y="13"/>
                  </a:moveTo>
                  <a:lnTo>
                    <a:pt x="159" y="41"/>
                  </a:lnTo>
                  <a:lnTo>
                    <a:pt x="141" y="68"/>
                  </a:lnTo>
                  <a:lnTo>
                    <a:pt x="124" y="97"/>
                  </a:lnTo>
                  <a:lnTo>
                    <a:pt x="109" y="127"/>
                  </a:lnTo>
                  <a:lnTo>
                    <a:pt x="94" y="157"/>
                  </a:lnTo>
                  <a:lnTo>
                    <a:pt x="82" y="188"/>
                  </a:lnTo>
                  <a:lnTo>
                    <a:pt x="71" y="220"/>
                  </a:lnTo>
                  <a:lnTo>
                    <a:pt x="60" y="254"/>
                  </a:lnTo>
                  <a:lnTo>
                    <a:pt x="48" y="322"/>
                  </a:lnTo>
                  <a:lnTo>
                    <a:pt x="44" y="389"/>
                  </a:lnTo>
                  <a:lnTo>
                    <a:pt x="42" y="457"/>
                  </a:lnTo>
                  <a:lnTo>
                    <a:pt x="37" y="525"/>
                  </a:lnTo>
                  <a:lnTo>
                    <a:pt x="35" y="530"/>
                  </a:lnTo>
                  <a:lnTo>
                    <a:pt x="28" y="539"/>
                  </a:lnTo>
                  <a:lnTo>
                    <a:pt x="21" y="543"/>
                  </a:lnTo>
                  <a:lnTo>
                    <a:pt x="17" y="541"/>
                  </a:lnTo>
                  <a:lnTo>
                    <a:pt x="9" y="507"/>
                  </a:lnTo>
                  <a:lnTo>
                    <a:pt x="3" y="472"/>
                  </a:lnTo>
                  <a:lnTo>
                    <a:pt x="0" y="437"/>
                  </a:lnTo>
                  <a:lnTo>
                    <a:pt x="2" y="400"/>
                  </a:lnTo>
                  <a:lnTo>
                    <a:pt x="4" y="365"/>
                  </a:lnTo>
                  <a:lnTo>
                    <a:pt x="10" y="329"/>
                  </a:lnTo>
                  <a:lnTo>
                    <a:pt x="18" y="292"/>
                  </a:lnTo>
                  <a:lnTo>
                    <a:pt x="28" y="256"/>
                  </a:lnTo>
                  <a:lnTo>
                    <a:pt x="41" y="222"/>
                  </a:lnTo>
                  <a:lnTo>
                    <a:pt x="55" y="187"/>
                  </a:lnTo>
                  <a:lnTo>
                    <a:pt x="71" y="154"/>
                  </a:lnTo>
                  <a:lnTo>
                    <a:pt x="87" y="121"/>
                  </a:lnTo>
                  <a:lnTo>
                    <a:pt x="105" y="90"/>
                  </a:lnTo>
                  <a:lnTo>
                    <a:pt x="125" y="60"/>
                  </a:lnTo>
                  <a:lnTo>
                    <a:pt x="146" y="33"/>
                  </a:lnTo>
                  <a:lnTo>
                    <a:pt x="166" y="6"/>
                  </a:lnTo>
                  <a:lnTo>
                    <a:pt x="174" y="0"/>
                  </a:lnTo>
                  <a:lnTo>
                    <a:pt x="181" y="0"/>
                  </a:lnTo>
                  <a:lnTo>
                    <a:pt x="185" y="5"/>
                  </a:lnTo>
                  <a:lnTo>
                    <a:pt x="180" y="1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0" name="Freeform 23"/>
            <p:cNvSpPr>
              <a:spLocks/>
            </p:cNvSpPr>
            <p:nvPr/>
          </p:nvSpPr>
          <p:spPr bwMode="auto">
            <a:xfrm>
              <a:off x="2751" y="3764"/>
              <a:ext cx="20" cy="51"/>
            </a:xfrm>
            <a:custGeom>
              <a:avLst/>
              <a:gdLst>
                <a:gd name="T0" fmla="*/ 1 w 39"/>
                <a:gd name="T1" fmla="*/ 7 h 101"/>
                <a:gd name="T2" fmla="*/ 2 w 39"/>
                <a:gd name="T3" fmla="*/ 6 h 101"/>
                <a:gd name="T4" fmla="*/ 2 w 39"/>
                <a:gd name="T5" fmla="*/ 5 h 101"/>
                <a:gd name="T6" fmla="*/ 2 w 39"/>
                <a:gd name="T7" fmla="*/ 4 h 101"/>
                <a:gd name="T8" fmla="*/ 2 w 39"/>
                <a:gd name="T9" fmla="*/ 4 h 101"/>
                <a:gd name="T10" fmla="*/ 1 w 39"/>
                <a:gd name="T11" fmla="*/ 3 h 101"/>
                <a:gd name="T12" fmla="*/ 1 w 39"/>
                <a:gd name="T13" fmla="*/ 2 h 101"/>
                <a:gd name="T14" fmla="*/ 1 w 39"/>
                <a:gd name="T15" fmla="*/ 2 h 101"/>
                <a:gd name="T16" fmla="*/ 0 w 39"/>
                <a:gd name="T17" fmla="*/ 1 h 101"/>
                <a:gd name="T18" fmla="*/ 1 w 39"/>
                <a:gd name="T19" fmla="*/ 1 h 101"/>
                <a:gd name="T20" fmla="*/ 1 w 39"/>
                <a:gd name="T21" fmla="*/ 1 h 101"/>
                <a:gd name="T22" fmla="*/ 1 w 39"/>
                <a:gd name="T23" fmla="*/ 1 h 101"/>
                <a:gd name="T24" fmla="*/ 1 w 39"/>
                <a:gd name="T25" fmla="*/ 0 h 101"/>
                <a:gd name="T26" fmla="*/ 2 w 39"/>
                <a:gd name="T27" fmla="*/ 1 h 101"/>
                <a:gd name="T28" fmla="*/ 3 w 39"/>
                <a:gd name="T29" fmla="*/ 3 h 101"/>
                <a:gd name="T30" fmla="*/ 3 w 39"/>
                <a:gd name="T31" fmla="*/ 4 h 101"/>
                <a:gd name="T32" fmla="*/ 3 w 39"/>
                <a:gd name="T33" fmla="*/ 6 h 101"/>
                <a:gd name="T34" fmla="*/ 3 w 39"/>
                <a:gd name="T35" fmla="*/ 6 h 101"/>
                <a:gd name="T36" fmla="*/ 2 w 39"/>
                <a:gd name="T37" fmla="*/ 6 h 101"/>
                <a:gd name="T38" fmla="*/ 2 w 39"/>
                <a:gd name="T39" fmla="*/ 7 h 101"/>
                <a:gd name="T40" fmla="*/ 2 w 39"/>
                <a:gd name="T41" fmla="*/ 7 h 101"/>
                <a:gd name="T42" fmla="*/ 2 w 39"/>
                <a:gd name="T43" fmla="*/ 7 h 101"/>
                <a:gd name="T44" fmla="*/ 2 w 39"/>
                <a:gd name="T45" fmla="*/ 7 h 101"/>
                <a:gd name="T46" fmla="*/ 2 w 39"/>
                <a:gd name="T47" fmla="*/ 7 h 101"/>
                <a:gd name="T48" fmla="*/ 1 w 39"/>
                <a:gd name="T49" fmla="*/ 7 h 101"/>
                <a:gd name="T50" fmla="*/ 1 w 39"/>
                <a:gd name="T51" fmla="*/ 7 h 1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9"/>
                <a:gd name="T79" fmla="*/ 0 h 101"/>
                <a:gd name="T80" fmla="*/ 39 w 39"/>
                <a:gd name="T81" fmla="*/ 101 h 10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9" h="101">
                  <a:moveTo>
                    <a:pt x="16" y="98"/>
                  </a:moveTo>
                  <a:lnTo>
                    <a:pt x="18" y="85"/>
                  </a:lnTo>
                  <a:lnTo>
                    <a:pt x="19" y="74"/>
                  </a:lnTo>
                  <a:lnTo>
                    <a:pt x="19" y="61"/>
                  </a:lnTo>
                  <a:lnTo>
                    <a:pt x="17" y="49"/>
                  </a:lnTo>
                  <a:lnTo>
                    <a:pt x="13" y="40"/>
                  </a:lnTo>
                  <a:lnTo>
                    <a:pt x="9" y="32"/>
                  </a:lnTo>
                  <a:lnTo>
                    <a:pt x="4" y="24"/>
                  </a:lnTo>
                  <a:lnTo>
                    <a:pt x="0" y="16"/>
                  </a:lnTo>
                  <a:lnTo>
                    <a:pt x="1" y="10"/>
                  </a:lnTo>
                  <a:lnTo>
                    <a:pt x="4" y="4"/>
                  </a:lnTo>
                  <a:lnTo>
                    <a:pt x="10" y="1"/>
                  </a:lnTo>
                  <a:lnTo>
                    <a:pt x="16" y="0"/>
                  </a:lnTo>
                  <a:lnTo>
                    <a:pt x="32" y="15"/>
                  </a:lnTo>
                  <a:lnTo>
                    <a:pt x="39" y="38"/>
                  </a:lnTo>
                  <a:lnTo>
                    <a:pt x="39" y="62"/>
                  </a:lnTo>
                  <a:lnTo>
                    <a:pt x="36" y="84"/>
                  </a:lnTo>
                  <a:lnTo>
                    <a:pt x="34" y="89"/>
                  </a:lnTo>
                  <a:lnTo>
                    <a:pt x="32" y="93"/>
                  </a:lnTo>
                  <a:lnTo>
                    <a:pt x="28" y="97"/>
                  </a:lnTo>
                  <a:lnTo>
                    <a:pt x="25" y="99"/>
                  </a:lnTo>
                  <a:lnTo>
                    <a:pt x="23" y="100"/>
                  </a:lnTo>
                  <a:lnTo>
                    <a:pt x="19" y="101"/>
                  </a:lnTo>
                  <a:lnTo>
                    <a:pt x="17" y="101"/>
                  </a:lnTo>
                  <a:lnTo>
                    <a:pt x="16" y="98"/>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1" name="Freeform 24"/>
            <p:cNvSpPr>
              <a:spLocks/>
            </p:cNvSpPr>
            <p:nvPr/>
          </p:nvSpPr>
          <p:spPr bwMode="auto">
            <a:xfrm>
              <a:off x="2619" y="3767"/>
              <a:ext cx="114" cy="216"/>
            </a:xfrm>
            <a:custGeom>
              <a:avLst/>
              <a:gdLst>
                <a:gd name="T0" fmla="*/ 13 w 229"/>
                <a:gd name="T1" fmla="*/ 1 h 431"/>
                <a:gd name="T2" fmla="*/ 12 w 229"/>
                <a:gd name="T3" fmla="*/ 3 h 431"/>
                <a:gd name="T4" fmla="*/ 11 w 229"/>
                <a:gd name="T5" fmla="*/ 4 h 431"/>
                <a:gd name="T6" fmla="*/ 10 w 229"/>
                <a:gd name="T7" fmla="*/ 6 h 431"/>
                <a:gd name="T8" fmla="*/ 9 w 229"/>
                <a:gd name="T9" fmla="*/ 7 h 431"/>
                <a:gd name="T10" fmla="*/ 8 w 229"/>
                <a:gd name="T11" fmla="*/ 9 h 431"/>
                <a:gd name="T12" fmla="*/ 7 w 229"/>
                <a:gd name="T13" fmla="*/ 10 h 431"/>
                <a:gd name="T14" fmla="*/ 7 w 229"/>
                <a:gd name="T15" fmla="*/ 12 h 431"/>
                <a:gd name="T16" fmla="*/ 6 w 229"/>
                <a:gd name="T17" fmla="*/ 13 h 431"/>
                <a:gd name="T18" fmla="*/ 5 w 229"/>
                <a:gd name="T19" fmla="*/ 15 h 431"/>
                <a:gd name="T20" fmla="*/ 5 w 229"/>
                <a:gd name="T21" fmla="*/ 17 h 431"/>
                <a:gd name="T22" fmla="*/ 4 w 229"/>
                <a:gd name="T23" fmla="*/ 18 h 431"/>
                <a:gd name="T24" fmla="*/ 3 w 229"/>
                <a:gd name="T25" fmla="*/ 20 h 431"/>
                <a:gd name="T26" fmla="*/ 3 w 229"/>
                <a:gd name="T27" fmla="*/ 22 h 431"/>
                <a:gd name="T28" fmla="*/ 2 w 229"/>
                <a:gd name="T29" fmla="*/ 23 h 431"/>
                <a:gd name="T30" fmla="*/ 1 w 229"/>
                <a:gd name="T31" fmla="*/ 25 h 431"/>
                <a:gd name="T32" fmla="*/ 1 w 229"/>
                <a:gd name="T33" fmla="*/ 27 h 431"/>
                <a:gd name="T34" fmla="*/ 0 w 229"/>
                <a:gd name="T35" fmla="*/ 27 h 431"/>
                <a:gd name="T36" fmla="*/ 0 w 229"/>
                <a:gd name="T37" fmla="*/ 27 h 431"/>
                <a:gd name="T38" fmla="*/ 0 w 229"/>
                <a:gd name="T39" fmla="*/ 27 h 431"/>
                <a:gd name="T40" fmla="*/ 0 w 229"/>
                <a:gd name="T41" fmla="*/ 27 h 431"/>
                <a:gd name="T42" fmla="*/ 0 w 229"/>
                <a:gd name="T43" fmla="*/ 25 h 431"/>
                <a:gd name="T44" fmla="*/ 0 w 229"/>
                <a:gd name="T45" fmla="*/ 24 h 431"/>
                <a:gd name="T46" fmla="*/ 1 w 229"/>
                <a:gd name="T47" fmla="*/ 22 h 431"/>
                <a:gd name="T48" fmla="*/ 2 w 229"/>
                <a:gd name="T49" fmla="*/ 20 h 431"/>
                <a:gd name="T50" fmla="*/ 2 w 229"/>
                <a:gd name="T51" fmla="*/ 18 h 431"/>
                <a:gd name="T52" fmla="*/ 3 w 229"/>
                <a:gd name="T53" fmla="*/ 17 h 431"/>
                <a:gd name="T54" fmla="*/ 4 w 229"/>
                <a:gd name="T55" fmla="*/ 15 h 431"/>
                <a:gd name="T56" fmla="*/ 4 w 229"/>
                <a:gd name="T57" fmla="*/ 13 h 431"/>
                <a:gd name="T58" fmla="*/ 5 w 229"/>
                <a:gd name="T59" fmla="*/ 11 h 431"/>
                <a:gd name="T60" fmla="*/ 6 w 229"/>
                <a:gd name="T61" fmla="*/ 10 h 431"/>
                <a:gd name="T62" fmla="*/ 7 w 229"/>
                <a:gd name="T63" fmla="*/ 8 h 431"/>
                <a:gd name="T64" fmla="*/ 8 w 229"/>
                <a:gd name="T65" fmla="*/ 7 h 431"/>
                <a:gd name="T66" fmla="*/ 9 w 229"/>
                <a:gd name="T67" fmla="*/ 5 h 431"/>
                <a:gd name="T68" fmla="*/ 10 w 229"/>
                <a:gd name="T69" fmla="*/ 4 h 431"/>
                <a:gd name="T70" fmla="*/ 12 w 229"/>
                <a:gd name="T71" fmla="*/ 2 h 431"/>
                <a:gd name="T72" fmla="*/ 13 w 229"/>
                <a:gd name="T73" fmla="*/ 1 h 431"/>
                <a:gd name="T74" fmla="*/ 13 w 229"/>
                <a:gd name="T75" fmla="*/ 0 h 431"/>
                <a:gd name="T76" fmla="*/ 14 w 229"/>
                <a:gd name="T77" fmla="*/ 0 h 431"/>
                <a:gd name="T78" fmla="*/ 14 w 229"/>
                <a:gd name="T79" fmla="*/ 1 h 431"/>
                <a:gd name="T80" fmla="*/ 13 w 229"/>
                <a:gd name="T81" fmla="*/ 1 h 431"/>
                <a:gd name="T82" fmla="*/ 13 w 229"/>
                <a:gd name="T83" fmla="*/ 1 h 43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9"/>
                <a:gd name="T127" fmla="*/ 0 h 431"/>
                <a:gd name="T128" fmla="*/ 229 w 229"/>
                <a:gd name="T129" fmla="*/ 431 h 43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9" h="431">
                  <a:moveTo>
                    <a:pt x="223" y="16"/>
                  </a:moveTo>
                  <a:lnTo>
                    <a:pt x="203" y="38"/>
                  </a:lnTo>
                  <a:lnTo>
                    <a:pt x="186" y="60"/>
                  </a:lnTo>
                  <a:lnTo>
                    <a:pt x="170" y="84"/>
                  </a:lnTo>
                  <a:lnTo>
                    <a:pt x="155" y="107"/>
                  </a:lnTo>
                  <a:lnTo>
                    <a:pt x="140" y="131"/>
                  </a:lnTo>
                  <a:lnTo>
                    <a:pt x="127" y="157"/>
                  </a:lnTo>
                  <a:lnTo>
                    <a:pt x="115" y="182"/>
                  </a:lnTo>
                  <a:lnTo>
                    <a:pt x="103" y="207"/>
                  </a:lnTo>
                  <a:lnTo>
                    <a:pt x="92" y="234"/>
                  </a:lnTo>
                  <a:lnTo>
                    <a:pt x="80" y="259"/>
                  </a:lnTo>
                  <a:lnTo>
                    <a:pt x="70" y="286"/>
                  </a:lnTo>
                  <a:lnTo>
                    <a:pt x="59" y="312"/>
                  </a:lnTo>
                  <a:lnTo>
                    <a:pt x="49" y="339"/>
                  </a:lnTo>
                  <a:lnTo>
                    <a:pt x="39" y="365"/>
                  </a:lnTo>
                  <a:lnTo>
                    <a:pt x="28" y="390"/>
                  </a:lnTo>
                  <a:lnTo>
                    <a:pt x="17" y="417"/>
                  </a:lnTo>
                  <a:lnTo>
                    <a:pt x="13" y="422"/>
                  </a:lnTo>
                  <a:lnTo>
                    <a:pt x="7" y="427"/>
                  </a:lnTo>
                  <a:lnTo>
                    <a:pt x="1" y="431"/>
                  </a:lnTo>
                  <a:lnTo>
                    <a:pt x="0" y="427"/>
                  </a:lnTo>
                  <a:lnTo>
                    <a:pt x="7" y="400"/>
                  </a:lnTo>
                  <a:lnTo>
                    <a:pt x="15" y="371"/>
                  </a:lnTo>
                  <a:lnTo>
                    <a:pt x="23" y="342"/>
                  </a:lnTo>
                  <a:lnTo>
                    <a:pt x="32" y="314"/>
                  </a:lnTo>
                  <a:lnTo>
                    <a:pt x="42" y="286"/>
                  </a:lnTo>
                  <a:lnTo>
                    <a:pt x="54" y="258"/>
                  </a:lnTo>
                  <a:lnTo>
                    <a:pt x="65" y="230"/>
                  </a:lnTo>
                  <a:lnTo>
                    <a:pt x="79" y="203"/>
                  </a:lnTo>
                  <a:lnTo>
                    <a:pt x="92" y="176"/>
                  </a:lnTo>
                  <a:lnTo>
                    <a:pt x="107" y="150"/>
                  </a:lnTo>
                  <a:lnTo>
                    <a:pt x="122" y="123"/>
                  </a:lnTo>
                  <a:lnTo>
                    <a:pt x="139" y="98"/>
                  </a:lnTo>
                  <a:lnTo>
                    <a:pt x="156" y="74"/>
                  </a:lnTo>
                  <a:lnTo>
                    <a:pt x="174" y="50"/>
                  </a:lnTo>
                  <a:lnTo>
                    <a:pt x="193" y="27"/>
                  </a:lnTo>
                  <a:lnTo>
                    <a:pt x="213" y="6"/>
                  </a:lnTo>
                  <a:lnTo>
                    <a:pt x="222" y="0"/>
                  </a:lnTo>
                  <a:lnTo>
                    <a:pt x="228" y="0"/>
                  </a:lnTo>
                  <a:lnTo>
                    <a:pt x="229" y="7"/>
                  </a:lnTo>
                  <a:lnTo>
                    <a:pt x="223" y="1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2" name="Freeform 25"/>
            <p:cNvSpPr>
              <a:spLocks/>
            </p:cNvSpPr>
            <p:nvPr/>
          </p:nvSpPr>
          <p:spPr bwMode="auto">
            <a:xfrm>
              <a:off x="2610" y="3725"/>
              <a:ext cx="42" cy="35"/>
            </a:xfrm>
            <a:custGeom>
              <a:avLst/>
              <a:gdLst>
                <a:gd name="T0" fmla="*/ 5 w 84"/>
                <a:gd name="T1" fmla="*/ 1 h 70"/>
                <a:gd name="T2" fmla="*/ 4 w 84"/>
                <a:gd name="T3" fmla="*/ 1 h 70"/>
                <a:gd name="T4" fmla="*/ 3 w 84"/>
                <a:gd name="T5" fmla="*/ 2 h 70"/>
                <a:gd name="T6" fmla="*/ 3 w 84"/>
                <a:gd name="T7" fmla="*/ 2 h 70"/>
                <a:gd name="T8" fmla="*/ 3 w 84"/>
                <a:gd name="T9" fmla="*/ 2 h 70"/>
                <a:gd name="T10" fmla="*/ 1 w 84"/>
                <a:gd name="T11" fmla="*/ 3 h 70"/>
                <a:gd name="T12" fmla="*/ 1 w 84"/>
                <a:gd name="T13" fmla="*/ 3 h 70"/>
                <a:gd name="T14" fmla="*/ 1 w 84"/>
                <a:gd name="T15" fmla="*/ 3 h 70"/>
                <a:gd name="T16" fmla="*/ 1 w 84"/>
                <a:gd name="T17" fmla="*/ 4 h 70"/>
                <a:gd name="T18" fmla="*/ 1 w 84"/>
                <a:gd name="T19" fmla="*/ 4 h 70"/>
                <a:gd name="T20" fmla="*/ 0 w 84"/>
                <a:gd name="T21" fmla="*/ 4 h 70"/>
                <a:gd name="T22" fmla="*/ 0 w 84"/>
                <a:gd name="T23" fmla="*/ 3 h 70"/>
                <a:gd name="T24" fmla="*/ 1 w 84"/>
                <a:gd name="T25" fmla="*/ 3 h 70"/>
                <a:gd name="T26" fmla="*/ 1 w 84"/>
                <a:gd name="T27" fmla="*/ 3 h 70"/>
                <a:gd name="T28" fmla="*/ 1 w 84"/>
                <a:gd name="T29" fmla="*/ 2 h 70"/>
                <a:gd name="T30" fmla="*/ 1 w 84"/>
                <a:gd name="T31" fmla="*/ 2 h 70"/>
                <a:gd name="T32" fmla="*/ 3 w 84"/>
                <a:gd name="T33" fmla="*/ 1 h 70"/>
                <a:gd name="T34" fmla="*/ 3 w 84"/>
                <a:gd name="T35" fmla="*/ 1 h 70"/>
                <a:gd name="T36" fmla="*/ 3 w 84"/>
                <a:gd name="T37" fmla="*/ 1 h 70"/>
                <a:gd name="T38" fmla="*/ 4 w 84"/>
                <a:gd name="T39" fmla="*/ 1 h 70"/>
                <a:gd name="T40" fmla="*/ 5 w 84"/>
                <a:gd name="T41" fmla="*/ 1 h 70"/>
                <a:gd name="T42" fmla="*/ 5 w 84"/>
                <a:gd name="T43" fmla="*/ 1 h 70"/>
                <a:gd name="T44" fmla="*/ 5 w 84"/>
                <a:gd name="T45" fmla="*/ 0 h 70"/>
                <a:gd name="T46" fmla="*/ 5 w 84"/>
                <a:gd name="T47" fmla="*/ 1 h 70"/>
                <a:gd name="T48" fmla="*/ 5 w 84"/>
                <a:gd name="T49" fmla="*/ 1 h 70"/>
                <a:gd name="T50" fmla="*/ 5 w 84"/>
                <a:gd name="T51" fmla="*/ 1 h 70"/>
                <a:gd name="T52" fmla="*/ 5 w 84"/>
                <a:gd name="T53" fmla="*/ 1 h 70"/>
                <a:gd name="T54" fmla="*/ 5 w 84"/>
                <a:gd name="T55" fmla="*/ 1 h 70"/>
                <a:gd name="T56" fmla="*/ 5 w 84"/>
                <a:gd name="T57" fmla="*/ 1 h 70"/>
                <a:gd name="T58" fmla="*/ 5 w 84"/>
                <a:gd name="T59" fmla="*/ 1 h 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4"/>
                <a:gd name="T91" fmla="*/ 0 h 70"/>
                <a:gd name="T92" fmla="*/ 84 w 84"/>
                <a:gd name="T93" fmla="*/ 70 h 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4" h="70">
                  <a:moveTo>
                    <a:pt x="72" y="23"/>
                  </a:moveTo>
                  <a:lnTo>
                    <a:pt x="64" y="28"/>
                  </a:lnTo>
                  <a:lnTo>
                    <a:pt x="55" y="33"/>
                  </a:lnTo>
                  <a:lnTo>
                    <a:pt x="47" y="39"/>
                  </a:lnTo>
                  <a:lnTo>
                    <a:pt x="39" y="45"/>
                  </a:lnTo>
                  <a:lnTo>
                    <a:pt x="31" y="50"/>
                  </a:lnTo>
                  <a:lnTo>
                    <a:pt x="24" y="56"/>
                  </a:lnTo>
                  <a:lnTo>
                    <a:pt x="16" y="62"/>
                  </a:lnTo>
                  <a:lnTo>
                    <a:pt x="8" y="68"/>
                  </a:lnTo>
                  <a:lnTo>
                    <a:pt x="2" y="70"/>
                  </a:lnTo>
                  <a:lnTo>
                    <a:pt x="0" y="68"/>
                  </a:lnTo>
                  <a:lnTo>
                    <a:pt x="0" y="63"/>
                  </a:lnTo>
                  <a:lnTo>
                    <a:pt x="2" y="57"/>
                  </a:lnTo>
                  <a:lnTo>
                    <a:pt x="9" y="48"/>
                  </a:lnTo>
                  <a:lnTo>
                    <a:pt x="17" y="40"/>
                  </a:lnTo>
                  <a:lnTo>
                    <a:pt x="27" y="33"/>
                  </a:lnTo>
                  <a:lnTo>
                    <a:pt x="36" y="26"/>
                  </a:lnTo>
                  <a:lnTo>
                    <a:pt x="45" y="20"/>
                  </a:lnTo>
                  <a:lnTo>
                    <a:pt x="54" y="13"/>
                  </a:lnTo>
                  <a:lnTo>
                    <a:pt x="64" y="8"/>
                  </a:lnTo>
                  <a:lnTo>
                    <a:pt x="73" y="2"/>
                  </a:lnTo>
                  <a:lnTo>
                    <a:pt x="76" y="1"/>
                  </a:lnTo>
                  <a:lnTo>
                    <a:pt x="81" y="0"/>
                  </a:lnTo>
                  <a:lnTo>
                    <a:pt x="83" y="1"/>
                  </a:lnTo>
                  <a:lnTo>
                    <a:pt x="84" y="5"/>
                  </a:lnTo>
                  <a:lnTo>
                    <a:pt x="83" y="10"/>
                  </a:lnTo>
                  <a:lnTo>
                    <a:pt x="80" y="15"/>
                  </a:lnTo>
                  <a:lnTo>
                    <a:pt x="76" y="19"/>
                  </a:lnTo>
                  <a:lnTo>
                    <a:pt x="72" y="2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3" name="Freeform 26"/>
            <p:cNvSpPr>
              <a:spLocks/>
            </p:cNvSpPr>
            <p:nvPr/>
          </p:nvSpPr>
          <p:spPr bwMode="auto">
            <a:xfrm>
              <a:off x="2611" y="3756"/>
              <a:ext cx="21" cy="35"/>
            </a:xfrm>
            <a:custGeom>
              <a:avLst/>
              <a:gdLst>
                <a:gd name="T0" fmla="*/ 1 w 41"/>
                <a:gd name="T1" fmla="*/ 0 h 70"/>
                <a:gd name="T2" fmla="*/ 2 w 41"/>
                <a:gd name="T3" fmla="*/ 1 h 70"/>
                <a:gd name="T4" fmla="*/ 2 w 41"/>
                <a:gd name="T5" fmla="*/ 1 h 70"/>
                <a:gd name="T6" fmla="*/ 2 w 41"/>
                <a:gd name="T7" fmla="*/ 1 h 70"/>
                <a:gd name="T8" fmla="*/ 3 w 41"/>
                <a:gd name="T9" fmla="*/ 1 h 70"/>
                <a:gd name="T10" fmla="*/ 3 w 41"/>
                <a:gd name="T11" fmla="*/ 1 h 70"/>
                <a:gd name="T12" fmla="*/ 3 w 41"/>
                <a:gd name="T13" fmla="*/ 2 h 70"/>
                <a:gd name="T14" fmla="*/ 3 w 41"/>
                <a:gd name="T15" fmla="*/ 2 h 70"/>
                <a:gd name="T16" fmla="*/ 3 w 41"/>
                <a:gd name="T17" fmla="*/ 3 h 70"/>
                <a:gd name="T18" fmla="*/ 3 w 41"/>
                <a:gd name="T19" fmla="*/ 3 h 70"/>
                <a:gd name="T20" fmla="*/ 3 w 41"/>
                <a:gd name="T21" fmla="*/ 4 h 70"/>
                <a:gd name="T22" fmla="*/ 2 w 41"/>
                <a:gd name="T23" fmla="*/ 4 h 70"/>
                <a:gd name="T24" fmla="*/ 2 w 41"/>
                <a:gd name="T25" fmla="*/ 4 h 70"/>
                <a:gd name="T26" fmla="*/ 2 w 41"/>
                <a:gd name="T27" fmla="*/ 3 h 70"/>
                <a:gd name="T28" fmla="*/ 2 w 41"/>
                <a:gd name="T29" fmla="*/ 3 h 70"/>
                <a:gd name="T30" fmla="*/ 2 w 41"/>
                <a:gd name="T31" fmla="*/ 3 h 70"/>
                <a:gd name="T32" fmla="*/ 2 w 41"/>
                <a:gd name="T33" fmla="*/ 2 h 70"/>
                <a:gd name="T34" fmla="*/ 1 w 41"/>
                <a:gd name="T35" fmla="*/ 2 h 70"/>
                <a:gd name="T36" fmla="*/ 1 w 41"/>
                <a:gd name="T37" fmla="*/ 1 h 70"/>
                <a:gd name="T38" fmla="*/ 1 w 41"/>
                <a:gd name="T39" fmla="*/ 1 h 70"/>
                <a:gd name="T40" fmla="*/ 0 w 41"/>
                <a:gd name="T41" fmla="*/ 1 h 70"/>
                <a:gd name="T42" fmla="*/ 0 w 41"/>
                <a:gd name="T43" fmla="*/ 1 h 70"/>
                <a:gd name="T44" fmla="*/ 1 w 41"/>
                <a:gd name="T45" fmla="*/ 1 h 70"/>
                <a:gd name="T46" fmla="*/ 1 w 41"/>
                <a:gd name="T47" fmla="*/ 0 h 70"/>
                <a:gd name="T48" fmla="*/ 1 w 41"/>
                <a:gd name="T49" fmla="*/ 0 h 70"/>
                <a:gd name="T50" fmla="*/ 1 w 41"/>
                <a:gd name="T51" fmla="*/ 0 h 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
                <a:gd name="T79" fmla="*/ 0 h 70"/>
                <a:gd name="T80" fmla="*/ 41 w 41"/>
                <a:gd name="T81" fmla="*/ 70 h 7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 h="70">
                  <a:moveTo>
                    <a:pt x="11" y="0"/>
                  </a:moveTo>
                  <a:lnTo>
                    <a:pt x="17" y="4"/>
                  </a:lnTo>
                  <a:lnTo>
                    <a:pt x="24" y="10"/>
                  </a:lnTo>
                  <a:lnTo>
                    <a:pt x="28" y="17"/>
                  </a:lnTo>
                  <a:lnTo>
                    <a:pt x="34" y="24"/>
                  </a:lnTo>
                  <a:lnTo>
                    <a:pt x="38" y="31"/>
                  </a:lnTo>
                  <a:lnTo>
                    <a:pt x="40" y="39"/>
                  </a:lnTo>
                  <a:lnTo>
                    <a:pt x="41" y="47"/>
                  </a:lnTo>
                  <a:lnTo>
                    <a:pt x="40" y="55"/>
                  </a:lnTo>
                  <a:lnTo>
                    <a:pt x="38" y="60"/>
                  </a:lnTo>
                  <a:lnTo>
                    <a:pt x="34" y="65"/>
                  </a:lnTo>
                  <a:lnTo>
                    <a:pt x="28" y="70"/>
                  </a:lnTo>
                  <a:lnTo>
                    <a:pt x="25" y="69"/>
                  </a:lnTo>
                  <a:lnTo>
                    <a:pt x="23" y="63"/>
                  </a:lnTo>
                  <a:lnTo>
                    <a:pt x="22" y="56"/>
                  </a:lnTo>
                  <a:lnTo>
                    <a:pt x="20" y="50"/>
                  </a:lnTo>
                  <a:lnTo>
                    <a:pt x="18" y="45"/>
                  </a:lnTo>
                  <a:lnTo>
                    <a:pt x="15" y="37"/>
                  </a:lnTo>
                  <a:lnTo>
                    <a:pt x="10" y="29"/>
                  </a:lnTo>
                  <a:lnTo>
                    <a:pt x="5" y="20"/>
                  </a:lnTo>
                  <a:lnTo>
                    <a:pt x="0" y="12"/>
                  </a:lnTo>
                  <a:lnTo>
                    <a:pt x="0" y="9"/>
                  </a:lnTo>
                  <a:lnTo>
                    <a:pt x="3" y="3"/>
                  </a:lnTo>
                  <a:lnTo>
                    <a:pt x="8" y="0"/>
                  </a:lnTo>
                  <a:lnTo>
                    <a:pt x="11"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4" name="Freeform 27"/>
            <p:cNvSpPr>
              <a:spLocks/>
            </p:cNvSpPr>
            <p:nvPr/>
          </p:nvSpPr>
          <p:spPr bwMode="auto">
            <a:xfrm>
              <a:off x="2595" y="3774"/>
              <a:ext cx="39" cy="23"/>
            </a:xfrm>
            <a:custGeom>
              <a:avLst/>
              <a:gdLst>
                <a:gd name="T0" fmla="*/ 3 w 79"/>
                <a:gd name="T1" fmla="*/ 1 h 47"/>
                <a:gd name="T2" fmla="*/ 3 w 79"/>
                <a:gd name="T3" fmla="*/ 1 h 47"/>
                <a:gd name="T4" fmla="*/ 2 w 79"/>
                <a:gd name="T5" fmla="*/ 1 h 47"/>
                <a:gd name="T6" fmla="*/ 2 w 79"/>
                <a:gd name="T7" fmla="*/ 1 h 47"/>
                <a:gd name="T8" fmla="*/ 2 w 79"/>
                <a:gd name="T9" fmla="*/ 1 h 47"/>
                <a:gd name="T10" fmla="*/ 1 w 79"/>
                <a:gd name="T11" fmla="*/ 2 h 47"/>
                <a:gd name="T12" fmla="*/ 1 w 79"/>
                <a:gd name="T13" fmla="*/ 2 h 47"/>
                <a:gd name="T14" fmla="*/ 0 w 79"/>
                <a:gd name="T15" fmla="*/ 2 h 47"/>
                <a:gd name="T16" fmla="*/ 0 w 79"/>
                <a:gd name="T17" fmla="*/ 2 h 47"/>
                <a:gd name="T18" fmla="*/ 0 w 79"/>
                <a:gd name="T19" fmla="*/ 2 h 47"/>
                <a:gd name="T20" fmla="*/ 0 w 79"/>
                <a:gd name="T21" fmla="*/ 2 h 47"/>
                <a:gd name="T22" fmla="*/ 0 w 79"/>
                <a:gd name="T23" fmla="*/ 2 h 47"/>
                <a:gd name="T24" fmla="*/ 0 w 79"/>
                <a:gd name="T25" fmla="*/ 2 h 47"/>
                <a:gd name="T26" fmla="*/ 0 w 79"/>
                <a:gd name="T27" fmla="*/ 2 h 47"/>
                <a:gd name="T28" fmla="*/ 0 w 79"/>
                <a:gd name="T29" fmla="*/ 1 h 47"/>
                <a:gd name="T30" fmla="*/ 0 w 79"/>
                <a:gd name="T31" fmla="*/ 1 h 47"/>
                <a:gd name="T32" fmla="*/ 0 w 79"/>
                <a:gd name="T33" fmla="*/ 1 h 47"/>
                <a:gd name="T34" fmla="*/ 1 w 79"/>
                <a:gd name="T35" fmla="*/ 0 h 47"/>
                <a:gd name="T36" fmla="*/ 1 w 79"/>
                <a:gd name="T37" fmla="*/ 0 h 47"/>
                <a:gd name="T38" fmla="*/ 1 w 79"/>
                <a:gd name="T39" fmla="*/ 0 h 47"/>
                <a:gd name="T40" fmla="*/ 2 w 79"/>
                <a:gd name="T41" fmla="*/ 0 h 47"/>
                <a:gd name="T42" fmla="*/ 2 w 79"/>
                <a:gd name="T43" fmla="*/ 0 h 47"/>
                <a:gd name="T44" fmla="*/ 2 w 79"/>
                <a:gd name="T45" fmla="*/ 0 h 47"/>
                <a:gd name="T46" fmla="*/ 3 w 79"/>
                <a:gd name="T47" fmla="*/ 0 h 47"/>
                <a:gd name="T48" fmla="*/ 3 w 79"/>
                <a:gd name="T49" fmla="*/ 0 h 47"/>
                <a:gd name="T50" fmla="*/ 3 w 79"/>
                <a:gd name="T51" fmla="*/ 0 h 47"/>
                <a:gd name="T52" fmla="*/ 4 w 79"/>
                <a:gd name="T53" fmla="*/ 0 h 47"/>
                <a:gd name="T54" fmla="*/ 4 w 79"/>
                <a:gd name="T55" fmla="*/ 0 h 47"/>
                <a:gd name="T56" fmla="*/ 4 w 79"/>
                <a:gd name="T57" fmla="*/ 0 h 47"/>
                <a:gd name="T58" fmla="*/ 4 w 79"/>
                <a:gd name="T59" fmla="*/ 0 h 47"/>
                <a:gd name="T60" fmla="*/ 4 w 79"/>
                <a:gd name="T61" fmla="*/ 1 h 47"/>
                <a:gd name="T62" fmla="*/ 4 w 79"/>
                <a:gd name="T63" fmla="*/ 1 h 47"/>
                <a:gd name="T64" fmla="*/ 3 w 79"/>
                <a:gd name="T65" fmla="*/ 1 h 47"/>
                <a:gd name="T66" fmla="*/ 3 w 79"/>
                <a:gd name="T67" fmla="*/ 1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9"/>
                <a:gd name="T103" fmla="*/ 0 h 47"/>
                <a:gd name="T104" fmla="*/ 79 w 79"/>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9" h="47">
                  <a:moveTo>
                    <a:pt x="56" y="30"/>
                  </a:moveTo>
                  <a:lnTo>
                    <a:pt x="50" y="28"/>
                  </a:lnTo>
                  <a:lnTo>
                    <a:pt x="45" y="27"/>
                  </a:lnTo>
                  <a:lnTo>
                    <a:pt x="40" y="27"/>
                  </a:lnTo>
                  <a:lnTo>
                    <a:pt x="34" y="29"/>
                  </a:lnTo>
                  <a:lnTo>
                    <a:pt x="27" y="33"/>
                  </a:lnTo>
                  <a:lnTo>
                    <a:pt x="20" y="37"/>
                  </a:lnTo>
                  <a:lnTo>
                    <a:pt x="13" y="42"/>
                  </a:lnTo>
                  <a:lnTo>
                    <a:pt x="5" y="47"/>
                  </a:lnTo>
                  <a:lnTo>
                    <a:pt x="4" y="47"/>
                  </a:lnTo>
                  <a:lnTo>
                    <a:pt x="2" y="45"/>
                  </a:lnTo>
                  <a:lnTo>
                    <a:pt x="0" y="43"/>
                  </a:lnTo>
                  <a:lnTo>
                    <a:pt x="0" y="42"/>
                  </a:lnTo>
                  <a:lnTo>
                    <a:pt x="3" y="36"/>
                  </a:lnTo>
                  <a:lnTo>
                    <a:pt x="6" y="30"/>
                  </a:lnTo>
                  <a:lnTo>
                    <a:pt x="10" y="25"/>
                  </a:lnTo>
                  <a:lnTo>
                    <a:pt x="14" y="20"/>
                  </a:lnTo>
                  <a:lnTo>
                    <a:pt x="20" y="15"/>
                  </a:lnTo>
                  <a:lnTo>
                    <a:pt x="25" y="12"/>
                  </a:lnTo>
                  <a:lnTo>
                    <a:pt x="30" y="9"/>
                  </a:lnTo>
                  <a:lnTo>
                    <a:pt x="36" y="6"/>
                  </a:lnTo>
                  <a:lnTo>
                    <a:pt x="41" y="4"/>
                  </a:lnTo>
                  <a:lnTo>
                    <a:pt x="45" y="2"/>
                  </a:lnTo>
                  <a:lnTo>
                    <a:pt x="51" y="0"/>
                  </a:lnTo>
                  <a:lnTo>
                    <a:pt x="56" y="0"/>
                  </a:lnTo>
                  <a:lnTo>
                    <a:pt x="61" y="0"/>
                  </a:lnTo>
                  <a:lnTo>
                    <a:pt x="66" y="0"/>
                  </a:lnTo>
                  <a:lnTo>
                    <a:pt x="72" y="2"/>
                  </a:lnTo>
                  <a:lnTo>
                    <a:pt x="76" y="4"/>
                  </a:lnTo>
                  <a:lnTo>
                    <a:pt x="79" y="11"/>
                  </a:lnTo>
                  <a:lnTo>
                    <a:pt x="73" y="20"/>
                  </a:lnTo>
                  <a:lnTo>
                    <a:pt x="64" y="29"/>
                  </a:lnTo>
                  <a:lnTo>
                    <a:pt x="56" y="3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5" name="Freeform 28"/>
            <p:cNvSpPr>
              <a:spLocks/>
            </p:cNvSpPr>
            <p:nvPr/>
          </p:nvSpPr>
          <p:spPr bwMode="auto">
            <a:xfrm>
              <a:off x="2588" y="3781"/>
              <a:ext cx="22" cy="201"/>
            </a:xfrm>
            <a:custGeom>
              <a:avLst/>
              <a:gdLst>
                <a:gd name="T0" fmla="*/ 2 w 45"/>
                <a:gd name="T1" fmla="*/ 0 h 403"/>
                <a:gd name="T2" fmla="*/ 2 w 45"/>
                <a:gd name="T3" fmla="*/ 3 h 403"/>
                <a:gd name="T4" fmla="*/ 1 w 45"/>
                <a:gd name="T5" fmla="*/ 6 h 403"/>
                <a:gd name="T6" fmla="*/ 1 w 45"/>
                <a:gd name="T7" fmla="*/ 9 h 403"/>
                <a:gd name="T8" fmla="*/ 1 w 45"/>
                <a:gd name="T9" fmla="*/ 12 h 403"/>
                <a:gd name="T10" fmla="*/ 1 w 45"/>
                <a:gd name="T11" fmla="*/ 15 h 403"/>
                <a:gd name="T12" fmla="*/ 2 w 45"/>
                <a:gd name="T13" fmla="*/ 18 h 403"/>
                <a:gd name="T14" fmla="*/ 2 w 45"/>
                <a:gd name="T15" fmla="*/ 21 h 403"/>
                <a:gd name="T16" fmla="*/ 2 w 45"/>
                <a:gd name="T17" fmla="*/ 24 h 403"/>
                <a:gd name="T18" fmla="*/ 2 w 45"/>
                <a:gd name="T19" fmla="*/ 24 h 403"/>
                <a:gd name="T20" fmla="*/ 2 w 45"/>
                <a:gd name="T21" fmla="*/ 24 h 403"/>
                <a:gd name="T22" fmla="*/ 1 w 45"/>
                <a:gd name="T23" fmla="*/ 25 h 403"/>
                <a:gd name="T24" fmla="*/ 1 w 45"/>
                <a:gd name="T25" fmla="*/ 25 h 403"/>
                <a:gd name="T26" fmla="*/ 1 w 45"/>
                <a:gd name="T27" fmla="*/ 22 h 403"/>
                <a:gd name="T28" fmla="*/ 0 w 45"/>
                <a:gd name="T29" fmla="*/ 19 h 403"/>
                <a:gd name="T30" fmla="*/ 0 w 45"/>
                <a:gd name="T31" fmla="*/ 15 h 403"/>
                <a:gd name="T32" fmla="*/ 0 w 45"/>
                <a:gd name="T33" fmla="*/ 12 h 403"/>
                <a:gd name="T34" fmla="*/ 0 w 45"/>
                <a:gd name="T35" fmla="*/ 9 h 403"/>
                <a:gd name="T36" fmla="*/ 0 w 45"/>
                <a:gd name="T37" fmla="*/ 6 h 403"/>
                <a:gd name="T38" fmla="*/ 1 w 45"/>
                <a:gd name="T39" fmla="*/ 3 h 403"/>
                <a:gd name="T40" fmla="*/ 2 w 45"/>
                <a:gd name="T41" fmla="*/ 0 h 403"/>
                <a:gd name="T42" fmla="*/ 2 w 45"/>
                <a:gd name="T43" fmla="*/ 0 h 403"/>
                <a:gd name="T44" fmla="*/ 2 w 45"/>
                <a:gd name="T45" fmla="*/ 0 h 403"/>
                <a:gd name="T46" fmla="*/ 2 w 45"/>
                <a:gd name="T47" fmla="*/ 0 h 403"/>
                <a:gd name="T48" fmla="*/ 2 w 45"/>
                <a:gd name="T49" fmla="*/ 0 h 403"/>
                <a:gd name="T50" fmla="*/ 2 w 45"/>
                <a:gd name="T51" fmla="*/ 0 h 4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
                <a:gd name="T79" fmla="*/ 0 h 403"/>
                <a:gd name="T80" fmla="*/ 45 w 45"/>
                <a:gd name="T81" fmla="*/ 403 h 4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 h="403">
                  <a:moveTo>
                    <a:pt x="45" y="0"/>
                  </a:moveTo>
                  <a:lnTo>
                    <a:pt x="34" y="50"/>
                  </a:lnTo>
                  <a:lnTo>
                    <a:pt x="28" y="98"/>
                  </a:lnTo>
                  <a:lnTo>
                    <a:pt x="27" y="146"/>
                  </a:lnTo>
                  <a:lnTo>
                    <a:pt x="28" y="193"/>
                  </a:lnTo>
                  <a:lnTo>
                    <a:pt x="31" y="241"/>
                  </a:lnTo>
                  <a:lnTo>
                    <a:pt x="35" y="289"/>
                  </a:lnTo>
                  <a:lnTo>
                    <a:pt x="40" y="337"/>
                  </a:lnTo>
                  <a:lnTo>
                    <a:pt x="43" y="387"/>
                  </a:lnTo>
                  <a:lnTo>
                    <a:pt x="41" y="392"/>
                  </a:lnTo>
                  <a:lnTo>
                    <a:pt x="36" y="399"/>
                  </a:lnTo>
                  <a:lnTo>
                    <a:pt x="30" y="403"/>
                  </a:lnTo>
                  <a:lnTo>
                    <a:pt x="27" y="402"/>
                  </a:lnTo>
                  <a:lnTo>
                    <a:pt x="17" y="353"/>
                  </a:lnTo>
                  <a:lnTo>
                    <a:pt x="7" y="304"/>
                  </a:lnTo>
                  <a:lnTo>
                    <a:pt x="2" y="252"/>
                  </a:lnTo>
                  <a:lnTo>
                    <a:pt x="0" y="200"/>
                  </a:lnTo>
                  <a:lnTo>
                    <a:pt x="3" y="148"/>
                  </a:lnTo>
                  <a:lnTo>
                    <a:pt x="10" y="97"/>
                  </a:lnTo>
                  <a:lnTo>
                    <a:pt x="23" y="49"/>
                  </a:lnTo>
                  <a:lnTo>
                    <a:pt x="43" y="3"/>
                  </a:lnTo>
                  <a:lnTo>
                    <a:pt x="44" y="2"/>
                  </a:lnTo>
                  <a:lnTo>
                    <a:pt x="45"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6" name="Freeform 29"/>
            <p:cNvSpPr>
              <a:spLocks/>
            </p:cNvSpPr>
            <p:nvPr/>
          </p:nvSpPr>
          <p:spPr bwMode="auto">
            <a:xfrm>
              <a:off x="2842" y="3732"/>
              <a:ext cx="32" cy="95"/>
            </a:xfrm>
            <a:custGeom>
              <a:avLst/>
              <a:gdLst>
                <a:gd name="T0" fmla="*/ 2 w 63"/>
                <a:gd name="T1" fmla="*/ 0 h 192"/>
                <a:gd name="T2" fmla="*/ 2 w 63"/>
                <a:gd name="T3" fmla="*/ 1 h 192"/>
                <a:gd name="T4" fmla="*/ 3 w 63"/>
                <a:gd name="T5" fmla="*/ 2 h 192"/>
                <a:gd name="T6" fmla="*/ 4 w 63"/>
                <a:gd name="T7" fmla="*/ 4 h 192"/>
                <a:gd name="T8" fmla="*/ 4 w 63"/>
                <a:gd name="T9" fmla="*/ 5 h 192"/>
                <a:gd name="T10" fmla="*/ 4 w 63"/>
                <a:gd name="T11" fmla="*/ 6 h 192"/>
                <a:gd name="T12" fmla="*/ 4 w 63"/>
                <a:gd name="T13" fmla="*/ 8 h 192"/>
                <a:gd name="T14" fmla="*/ 4 w 63"/>
                <a:gd name="T15" fmla="*/ 9 h 192"/>
                <a:gd name="T16" fmla="*/ 4 w 63"/>
                <a:gd name="T17" fmla="*/ 11 h 192"/>
                <a:gd name="T18" fmla="*/ 4 w 63"/>
                <a:gd name="T19" fmla="*/ 11 h 192"/>
                <a:gd name="T20" fmla="*/ 3 w 63"/>
                <a:gd name="T21" fmla="*/ 11 h 192"/>
                <a:gd name="T22" fmla="*/ 3 w 63"/>
                <a:gd name="T23" fmla="*/ 11 h 192"/>
                <a:gd name="T24" fmla="*/ 3 w 63"/>
                <a:gd name="T25" fmla="*/ 11 h 192"/>
                <a:gd name="T26" fmla="*/ 3 w 63"/>
                <a:gd name="T27" fmla="*/ 10 h 192"/>
                <a:gd name="T28" fmla="*/ 3 w 63"/>
                <a:gd name="T29" fmla="*/ 9 h 192"/>
                <a:gd name="T30" fmla="*/ 3 w 63"/>
                <a:gd name="T31" fmla="*/ 7 h 192"/>
                <a:gd name="T32" fmla="*/ 3 w 63"/>
                <a:gd name="T33" fmla="*/ 6 h 192"/>
                <a:gd name="T34" fmla="*/ 3 w 63"/>
                <a:gd name="T35" fmla="*/ 5 h 192"/>
                <a:gd name="T36" fmla="*/ 2 w 63"/>
                <a:gd name="T37" fmla="*/ 5 h 192"/>
                <a:gd name="T38" fmla="*/ 2 w 63"/>
                <a:gd name="T39" fmla="*/ 4 h 192"/>
                <a:gd name="T40" fmla="*/ 2 w 63"/>
                <a:gd name="T41" fmla="*/ 3 h 192"/>
                <a:gd name="T42" fmla="*/ 2 w 63"/>
                <a:gd name="T43" fmla="*/ 3 h 192"/>
                <a:gd name="T44" fmla="*/ 1 w 63"/>
                <a:gd name="T45" fmla="*/ 2 h 192"/>
                <a:gd name="T46" fmla="*/ 1 w 63"/>
                <a:gd name="T47" fmla="*/ 1 h 192"/>
                <a:gd name="T48" fmla="*/ 0 w 63"/>
                <a:gd name="T49" fmla="*/ 1 h 192"/>
                <a:gd name="T50" fmla="*/ 0 w 63"/>
                <a:gd name="T51" fmla="*/ 0 h 192"/>
                <a:gd name="T52" fmla="*/ 1 w 63"/>
                <a:gd name="T53" fmla="*/ 0 h 192"/>
                <a:gd name="T54" fmla="*/ 1 w 63"/>
                <a:gd name="T55" fmla="*/ 0 h 192"/>
                <a:gd name="T56" fmla="*/ 2 w 63"/>
                <a:gd name="T57" fmla="*/ 0 h 192"/>
                <a:gd name="T58" fmla="*/ 2 w 63"/>
                <a:gd name="T59" fmla="*/ 0 h 1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3"/>
                <a:gd name="T91" fmla="*/ 0 h 192"/>
                <a:gd name="T92" fmla="*/ 63 w 63"/>
                <a:gd name="T93" fmla="*/ 192 h 1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3" h="192">
                  <a:moveTo>
                    <a:pt x="17" y="0"/>
                  </a:moveTo>
                  <a:lnTo>
                    <a:pt x="29" y="20"/>
                  </a:lnTo>
                  <a:lnTo>
                    <a:pt x="41" y="42"/>
                  </a:lnTo>
                  <a:lnTo>
                    <a:pt x="50" y="64"/>
                  </a:lnTo>
                  <a:lnTo>
                    <a:pt x="58" y="88"/>
                  </a:lnTo>
                  <a:lnTo>
                    <a:pt x="63" y="112"/>
                  </a:lnTo>
                  <a:lnTo>
                    <a:pt x="63" y="135"/>
                  </a:lnTo>
                  <a:lnTo>
                    <a:pt x="59" y="159"/>
                  </a:lnTo>
                  <a:lnTo>
                    <a:pt x="51" y="181"/>
                  </a:lnTo>
                  <a:lnTo>
                    <a:pt x="49" y="185"/>
                  </a:lnTo>
                  <a:lnTo>
                    <a:pt x="44" y="189"/>
                  </a:lnTo>
                  <a:lnTo>
                    <a:pt x="40" y="192"/>
                  </a:lnTo>
                  <a:lnTo>
                    <a:pt x="38" y="189"/>
                  </a:lnTo>
                  <a:lnTo>
                    <a:pt x="39" y="169"/>
                  </a:lnTo>
                  <a:lnTo>
                    <a:pt x="40" y="148"/>
                  </a:lnTo>
                  <a:lnTo>
                    <a:pt x="40" y="127"/>
                  </a:lnTo>
                  <a:lnTo>
                    <a:pt x="38" y="105"/>
                  </a:lnTo>
                  <a:lnTo>
                    <a:pt x="35" y="94"/>
                  </a:lnTo>
                  <a:lnTo>
                    <a:pt x="32" y="82"/>
                  </a:lnTo>
                  <a:lnTo>
                    <a:pt x="27" y="71"/>
                  </a:lnTo>
                  <a:lnTo>
                    <a:pt x="23" y="60"/>
                  </a:lnTo>
                  <a:lnTo>
                    <a:pt x="17" y="50"/>
                  </a:lnTo>
                  <a:lnTo>
                    <a:pt x="11" y="40"/>
                  </a:lnTo>
                  <a:lnTo>
                    <a:pt x="5" y="29"/>
                  </a:lnTo>
                  <a:lnTo>
                    <a:pt x="0" y="19"/>
                  </a:lnTo>
                  <a:lnTo>
                    <a:pt x="0" y="12"/>
                  </a:lnTo>
                  <a:lnTo>
                    <a:pt x="5" y="5"/>
                  </a:lnTo>
                  <a:lnTo>
                    <a:pt x="12" y="0"/>
                  </a:lnTo>
                  <a:lnTo>
                    <a:pt x="17"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7" name="Freeform 30"/>
            <p:cNvSpPr>
              <a:spLocks/>
            </p:cNvSpPr>
            <p:nvPr/>
          </p:nvSpPr>
          <p:spPr bwMode="auto">
            <a:xfrm>
              <a:off x="2828" y="3800"/>
              <a:ext cx="42" cy="28"/>
            </a:xfrm>
            <a:custGeom>
              <a:avLst/>
              <a:gdLst>
                <a:gd name="T0" fmla="*/ 4 w 83"/>
                <a:gd name="T1" fmla="*/ 3 h 57"/>
                <a:gd name="T2" fmla="*/ 4 w 83"/>
                <a:gd name="T3" fmla="*/ 3 h 57"/>
                <a:gd name="T4" fmla="*/ 4 w 83"/>
                <a:gd name="T5" fmla="*/ 2 h 57"/>
                <a:gd name="T6" fmla="*/ 3 w 83"/>
                <a:gd name="T7" fmla="*/ 2 h 57"/>
                <a:gd name="T8" fmla="*/ 3 w 83"/>
                <a:gd name="T9" fmla="*/ 2 h 57"/>
                <a:gd name="T10" fmla="*/ 2 w 83"/>
                <a:gd name="T11" fmla="*/ 2 h 57"/>
                <a:gd name="T12" fmla="*/ 2 w 83"/>
                <a:gd name="T13" fmla="*/ 1 h 57"/>
                <a:gd name="T14" fmla="*/ 1 w 83"/>
                <a:gd name="T15" fmla="*/ 1 h 57"/>
                <a:gd name="T16" fmla="*/ 1 w 83"/>
                <a:gd name="T17" fmla="*/ 1 h 57"/>
                <a:gd name="T18" fmla="*/ 0 w 83"/>
                <a:gd name="T19" fmla="*/ 0 h 57"/>
                <a:gd name="T20" fmla="*/ 1 w 83"/>
                <a:gd name="T21" fmla="*/ 0 h 57"/>
                <a:gd name="T22" fmla="*/ 1 w 83"/>
                <a:gd name="T23" fmla="*/ 0 h 57"/>
                <a:gd name="T24" fmla="*/ 1 w 83"/>
                <a:gd name="T25" fmla="*/ 0 h 57"/>
                <a:gd name="T26" fmla="*/ 2 w 83"/>
                <a:gd name="T27" fmla="*/ 0 h 57"/>
                <a:gd name="T28" fmla="*/ 3 w 83"/>
                <a:gd name="T29" fmla="*/ 0 h 57"/>
                <a:gd name="T30" fmla="*/ 3 w 83"/>
                <a:gd name="T31" fmla="*/ 0 h 57"/>
                <a:gd name="T32" fmla="*/ 4 w 83"/>
                <a:gd name="T33" fmla="*/ 0 h 57"/>
                <a:gd name="T34" fmla="*/ 4 w 83"/>
                <a:gd name="T35" fmla="*/ 1 h 57"/>
                <a:gd name="T36" fmla="*/ 5 w 83"/>
                <a:gd name="T37" fmla="*/ 1 h 57"/>
                <a:gd name="T38" fmla="*/ 5 w 83"/>
                <a:gd name="T39" fmla="*/ 1 h 57"/>
                <a:gd name="T40" fmla="*/ 6 w 83"/>
                <a:gd name="T41" fmla="*/ 2 h 57"/>
                <a:gd name="T42" fmla="*/ 6 w 83"/>
                <a:gd name="T43" fmla="*/ 2 h 57"/>
                <a:gd name="T44" fmla="*/ 5 w 83"/>
                <a:gd name="T45" fmla="*/ 3 h 57"/>
                <a:gd name="T46" fmla="*/ 5 w 83"/>
                <a:gd name="T47" fmla="*/ 3 h 57"/>
                <a:gd name="T48" fmla="*/ 4 w 83"/>
                <a:gd name="T49" fmla="*/ 3 h 57"/>
                <a:gd name="T50" fmla="*/ 4 w 83"/>
                <a:gd name="T51" fmla="*/ 3 h 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57"/>
                <a:gd name="T80" fmla="*/ 83 w 83"/>
                <a:gd name="T81" fmla="*/ 57 h 5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57">
                  <a:moveTo>
                    <a:pt x="63" y="57"/>
                  </a:moveTo>
                  <a:lnTo>
                    <a:pt x="56" y="51"/>
                  </a:lnTo>
                  <a:lnTo>
                    <a:pt x="49" y="45"/>
                  </a:lnTo>
                  <a:lnTo>
                    <a:pt x="42" y="40"/>
                  </a:lnTo>
                  <a:lnTo>
                    <a:pt x="34" y="35"/>
                  </a:lnTo>
                  <a:lnTo>
                    <a:pt x="26" y="32"/>
                  </a:lnTo>
                  <a:lnTo>
                    <a:pt x="17" y="28"/>
                  </a:lnTo>
                  <a:lnTo>
                    <a:pt x="8" y="24"/>
                  </a:lnTo>
                  <a:lnTo>
                    <a:pt x="1" y="19"/>
                  </a:lnTo>
                  <a:lnTo>
                    <a:pt x="0" y="13"/>
                  </a:lnTo>
                  <a:lnTo>
                    <a:pt x="4" y="7"/>
                  </a:lnTo>
                  <a:lnTo>
                    <a:pt x="10" y="3"/>
                  </a:lnTo>
                  <a:lnTo>
                    <a:pt x="16" y="0"/>
                  </a:lnTo>
                  <a:lnTo>
                    <a:pt x="25" y="2"/>
                  </a:lnTo>
                  <a:lnTo>
                    <a:pt x="34" y="4"/>
                  </a:lnTo>
                  <a:lnTo>
                    <a:pt x="42" y="7"/>
                  </a:lnTo>
                  <a:lnTo>
                    <a:pt x="52" y="12"/>
                  </a:lnTo>
                  <a:lnTo>
                    <a:pt x="61" y="18"/>
                  </a:lnTo>
                  <a:lnTo>
                    <a:pt x="69" y="24"/>
                  </a:lnTo>
                  <a:lnTo>
                    <a:pt x="76" y="30"/>
                  </a:lnTo>
                  <a:lnTo>
                    <a:pt x="83" y="36"/>
                  </a:lnTo>
                  <a:lnTo>
                    <a:pt x="83" y="43"/>
                  </a:lnTo>
                  <a:lnTo>
                    <a:pt x="77" y="51"/>
                  </a:lnTo>
                  <a:lnTo>
                    <a:pt x="69" y="57"/>
                  </a:lnTo>
                  <a:lnTo>
                    <a:pt x="63" y="57"/>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8" name="Freeform 31"/>
            <p:cNvSpPr>
              <a:spLocks/>
            </p:cNvSpPr>
            <p:nvPr/>
          </p:nvSpPr>
          <p:spPr bwMode="auto">
            <a:xfrm>
              <a:off x="2824" y="3800"/>
              <a:ext cx="28" cy="69"/>
            </a:xfrm>
            <a:custGeom>
              <a:avLst/>
              <a:gdLst>
                <a:gd name="T0" fmla="*/ 2 w 56"/>
                <a:gd name="T1" fmla="*/ 0 h 139"/>
                <a:gd name="T2" fmla="*/ 2 w 56"/>
                <a:gd name="T3" fmla="*/ 0 h 139"/>
                <a:gd name="T4" fmla="*/ 3 w 56"/>
                <a:gd name="T5" fmla="*/ 1 h 139"/>
                <a:gd name="T6" fmla="*/ 3 w 56"/>
                <a:gd name="T7" fmla="*/ 2 h 139"/>
                <a:gd name="T8" fmla="*/ 3 w 56"/>
                <a:gd name="T9" fmla="*/ 3 h 139"/>
                <a:gd name="T10" fmla="*/ 4 w 56"/>
                <a:gd name="T11" fmla="*/ 4 h 139"/>
                <a:gd name="T12" fmla="*/ 4 w 56"/>
                <a:gd name="T13" fmla="*/ 5 h 139"/>
                <a:gd name="T14" fmla="*/ 4 w 56"/>
                <a:gd name="T15" fmla="*/ 6 h 139"/>
                <a:gd name="T16" fmla="*/ 4 w 56"/>
                <a:gd name="T17" fmla="*/ 7 h 139"/>
                <a:gd name="T18" fmla="*/ 4 w 56"/>
                <a:gd name="T19" fmla="*/ 8 h 139"/>
                <a:gd name="T20" fmla="*/ 3 w 56"/>
                <a:gd name="T21" fmla="*/ 8 h 139"/>
                <a:gd name="T22" fmla="*/ 3 w 56"/>
                <a:gd name="T23" fmla="*/ 8 h 139"/>
                <a:gd name="T24" fmla="*/ 3 w 56"/>
                <a:gd name="T25" fmla="*/ 8 h 139"/>
                <a:gd name="T26" fmla="*/ 3 w 56"/>
                <a:gd name="T27" fmla="*/ 7 h 139"/>
                <a:gd name="T28" fmla="*/ 3 w 56"/>
                <a:gd name="T29" fmla="*/ 6 h 139"/>
                <a:gd name="T30" fmla="*/ 2 w 56"/>
                <a:gd name="T31" fmla="*/ 5 h 139"/>
                <a:gd name="T32" fmla="*/ 2 w 56"/>
                <a:gd name="T33" fmla="*/ 4 h 139"/>
                <a:gd name="T34" fmla="*/ 2 w 56"/>
                <a:gd name="T35" fmla="*/ 4 h 139"/>
                <a:gd name="T36" fmla="*/ 2 w 56"/>
                <a:gd name="T37" fmla="*/ 3 h 139"/>
                <a:gd name="T38" fmla="*/ 1 w 56"/>
                <a:gd name="T39" fmla="*/ 2 h 139"/>
                <a:gd name="T40" fmla="*/ 0 w 56"/>
                <a:gd name="T41" fmla="*/ 1 h 139"/>
                <a:gd name="T42" fmla="*/ 0 w 56"/>
                <a:gd name="T43" fmla="*/ 0 h 139"/>
                <a:gd name="T44" fmla="*/ 1 w 56"/>
                <a:gd name="T45" fmla="*/ 0 h 139"/>
                <a:gd name="T46" fmla="*/ 1 w 56"/>
                <a:gd name="T47" fmla="*/ 0 h 139"/>
                <a:gd name="T48" fmla="*/ 2 w 56"/>
                <a:gd name="T49" fmla="*/ 0 h 139"/>
                <a:gd name="T50" fmla="*/ 2 w 56"/>
                <a:gd name="T51" fmla="*/ 0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139"/>
                <a:gd name="T80" fmla="*/ 56 w 56"/>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139">
                  <a:moveTo>
                    <a:pt x="18" y="0"/>
                  </a:moveTo>
                  <a:lnTo>
                    <a:pt x="27" y="13"/>
                  </a:lnTo>
                  <a:lnTo>
                    <a:pt x="35" y="28"/>
                  </a:lnTo>
                  <a:lnTo>
                    <a:pt x="42" y="43"/>
                  </a:lnTo>
                  <a:lnTo>
                    <a:pt x="48" y="58"/>
                  </a:lnTo>
                  <a:lnTo>
                    <a:pt x="53" y="75"/>
                  </a:lnTo>
                  <a:lnTo>
                    <a:pt x="55" y="91"/>
                  </a:lnTo>
                  <a:lnTo>
                    <a:pt x="56" y="108"/>
                  </a:lnTo>
                  <a:lnTo>
                    <a:pt x="54" y="124"/>
                  </a:lnTo>
                  <a:lnTo>
                    <a:pt x="51" y="128"/>
                  </a:lnTo>
                  <a:lnTo>
                    <a:pt x="46" y="134"/>
                  </a:lnTo>
                  <a:lnTo>
                    <a:pt x="41" y="139"/>
                  </a:lnTo>
                  <a:lnTo>
                    <a:pt x="38" y="137"/>
                  </a:lnTo>
                  <a:lnTo>
                    <a:pt x="34" y="124"/>
                  </a:lnTo>
                  <a:lnTo>
                    <a:pt x="33" y="109"/>
                  </a:lnTo>
                  <a:lnTo>
                    <a:pt x="31" y="94"/>
                  </a:lnTo>
                  <a:lnTo>
                    <a:pt x="28" y="79"/>
                  </a:lnTo>
                  <a:lnTo>
                    <a:pt x="24" y="64"/>
                  </a:lnTo>
                  <a:lnTo>
                    <a:pt x="17" y="49"/>
                  </a:lnTo>
                  <a:lnTo>
                    <a:pt x="9" y="35"/>
                  </a:lnTo>
                  <a:lnTo>
                    <a:pt x="0" y="21"/>
                  </a:lnTo>
                  <a:lnTo>
                    <a:pt x="0" y="14"/>
                  </a:lnTo>
                  <a:lnTo>
                    <a:pt x="5" y="5"/>
                  </a:lnTo>
                  <a:lnTo>
                    <a:pt x="12" y="0"/>
                  </a:lnTo>
                  <a:lnTo>
                    <a:pt x="18"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59" name="Freeform 32"/>
            <p:cNvSpPr>
              <a:spLocks/>
            </p:cNvSpPr>
            <p:nvPr/>
          </p:nvSpPr>
          <p:spPr bwMode="auto">
            <a:xfrm>
              <a:off x="2623" y="3845"/>
              <a:ext cx="224" cy="189"/>
            </a:xfrm>
            <a:custGeom>
              <a:avLst/>
              <a:gdLst>
                <a:gd name="T0" fmla="*/ 28 w 448"/>
                <a:gd name="T1" fmla="*/ 2 h 377"/>
                <a:gd name="T2" fmla="*/ 26 w 448"/>
                <a:gd name="T3" fmla="*/ 3 h 377"/>
                <a:gd name="T4" fmla="*/ 24 w 448"/>
                <a:gd name="T5" fmla="*/ 4 h 377"/>
                <a:gd name="T6" fmla="*/ 22 w 448"/>
                <a:gd name="T7" fmla="*/ 5 h 377"/>
                <a:gd name="T8" fmla="*/ 20 w 448"/>
                <a:gd name="T9" fmla="*/ 6 h 377"/>
                <a:gd name="T10" fmla="*/ 19 w 448"/>
                <a:gd name="T11" fmla="*/ 8 h 377"/>
                <a:gd name="T12" fmla="*/ 17 w 448"/>
                <a:gd name="T13" fmla="*/ 9 h 377"/>
                <a:gd name="T14" fmla="*/ 14 w 448"/>
                <a:gd name="T15" fmla="*/ 10 h 377"/>
                <a:gd name="T16" fmla="*/ 14 w 448"/>
                <a:gd name="T17" fmla="*/ 12 h 377"/>
                <a:gd name="T18" fmla="*/ 12 w 448"/>
                <a:gd name="T19" fmla="*/ 13 h 377"/>
                <a:gd name="T20" fmla="*/ 10 w 448"/>
                <a:gd name="T21" fmla="*/ 15 h 377"/>
                <a:gd name="T22" fmla="*/ 9 w 448"/>
                <a:gd name="T23" fmla="*/ 16 h 377"/>
                <a:gd name="T24" fmla="*/ 7 w 448"/>
                <a:gd name="T25" fmla="*/ 18 h 377"/>
                <a:gd name="T26" fmla="*/ 6 w 448"/>
                <a:gd name="T27" fmla="*/ 19 h 377"/>
                <a:gd name="T28" fmla="*/ 4 w 448"/>
                <a:gd name="T29" fmla="*/ 21 h 377"/>
                <a:gd name="T30" fmla="*/ 3 w 448"/>
                <a:gd name="T31" fmla="*/ 22 h 377"/>
                <a:gd name="T32" fmla="*/ 1 w 448"/>
                <a:gd name="T33" fmla="*/ 24 h 377"/>
                <a:gd name="T34" fmla="*/ 1 w 448"/>
                <a:gd name="T35" fmla="*/ 24 h 377"/>
                <a:gd name="T36" fmla="*/ 1 w 448"/>
                <a:gd name="T37" fmla="*/ 24 h 377"/>
                <a:gd name="T38" fmla="*/ 0 w 448"/>
                <a:gd name="T39" fmla="*/ 24 h 377"/>
                <a:gd name="T40" fmla="*/ 1 w 448"/>
                <a:gd name="T41" fmla="*/ 23 h 377"/>
                <a:gd name="T42" fmla="*/ 1 w 448"/>
                <a:gd name="T43" fmla="*/ 23 h 377"/>
                <a:gd name="T44" fmla="*/ 2 w 448"/>
                <a:gd name="T45" fmla="*/ 22 h 377"/>
                <a:gd name="T46" fmla="*/ 2 w 448"/>
                <a:gd name="T47" fmla="*/ 21 h 377"/>
                <a:gd name="T48" fmla="*/ 3 w 448"/>
                <a:gd name="T49" fmla="*/ 20 h 377"/>
                <a:gd name="T50" fmla="*/ 4 w 448"/>
                <a:gd name="T51" fmla="*/ 19 h 377"/>
                <a:gd name="T52" fmla="*/ 4 w 448"/>
                <a:gd name="T53" fmla="*/ 18 h 377"/>
                <a:gd name="T54" fmla="*/ 5 w 448"/>
                <a:gd name="T55" fmla="*/ 17 h 377"/>
                <a:gd name="T56" fmla="*/ 6 w 448"/>
                <a:gd name="T57" fmla="*/ 17 h 377"/>
                <a:gd name="T58" fmla="*/ 7 w 448"/>
                <a:gd name="T59" fmla="*/ 16 h 377"/>
                <a:gd name="T60" fmla="*/ 7 w 448"/>
                <a:gd name="T61" fmla="*/ 15 h 377"/>
                <a:gd name="T62" fmla="*/ 8 w 448"/>
                <a:gd name="T63" fmla="*/ 14 h 377"/>
                <a:gd name="T64" fmla="*/ 9 w 448"/>
                <a:gd name="T65" fmla="*/ 14 h 377"/>
                <a:gd name="T66" fmla="*/ 10 w 448"/>
                <a:gd name="T67" fmla="*/ 13 h 377"/>
                <a:gd name="T68" fmla="*/ 11 w 448"/>
                <a:gd name="T69" fmla="*/ 12 h 377"/>
                <a:gd name="T70" fmla="*/ 12 w 448"/>
                <a:gd name="T71" fmla="*/ 12 h 377"/>
                <a:gd name="T72" fmla="*/ 13 w 448"/>
                <a:gd name="T73" fmla="*/ 11 h 377"/>
                <a:gd name="T74" fmla="*/ 13 w 448"/>
                <a:gd name="T75" fmla="*/ 10 h 377"/>
                <a:gd name="T76" fmla="*/ 14 w 448"/>
                <a:gd name="T77" fmla="*/ 9 h 377"/>
                <a:gd name="T78" fmla="*/ 14 w 448"/>
                <a:gd name="T79" fmla="*/ 9 h 377"/>
                <a:gd name="T80" fmla="*/ 15 w 448"/>
                <a:gd name="T81" fmla="*/ 8 h 377"/>
                <a:gd name="T82" fmla="*/ 17 w 448"/>
                <a:gd name="T83" fmla="*/ 7 h 377"/>
                <a:gd name="T84" fmla="*/ 18 w 448"/>
                <a:gd name="T85" fmla="*/ 7 h 377"/>
                <a:gd name="T86" fmla="*/ 19 w 448"/>
                <a:gd name="T87" fmla="*/ 6 h 377"/>
                <a:gd name="T88" fmla="*/ 20 w 448"/>
                <a:gd name="T89" fmla="*/ 5 h 377"/>
                <a:gd name="T90" fmla="*/ 21 w 448"/>
                <a:gd name="T91" fmla="*/ 5 h 377"/>
                <a:gd name="T92" fmla="*/ 22 w 448"/>
                <a:gd name="T93" fmla="*/ 4 h 377"/>
                <a:gd name="T94" fmla="*/ 23 w 448"/>
                <a:gd name="T95" fmla="*/ 3 h 377"/>
                <a:gd name="T96" fmla="*/ 24 w 448"/>
                <a:gd name="T97" fmla="*/ 3 h 377"/>
                <a:gd name="T98" fmla="*/ 25 w 448"/>
                <a:gd name="T99" fmla="*/ 2 h 377"/>
                <a:gd name="T100" fmla="*/ 26 w 448"/>
                <a:gd name="T101" fmla="*/ 2 h 377"/>
                <a:gd name="T102" fmla="*/ 27 w 448"/>
                <a:gd name="T103" fmla="*/ 1 h 377"/>
                <a:gd name="T104" fmla="*/ 28 w 448"/>
                <a:gd name="T105" fmla="*/ 0 h 377"/>
                <a:gd name="T106" fmla="*/ 28 w 448"/>
                <a:gd name="T107" fmla="*/ 0 h 377"/>
                <a:gd name="T108" fmla="*/ 28 w 448"/>
                <a:gd name="T109" fmla="*/ 1 h 377"/>
                <a:gd name="T110" fmla="*/ 28 w 448"/>
                <a:gd name="T111" fmla="*/ 2 h 377"/>
                <a:gd name="T112" fmla="*/ 28 w 448"/>
                <a:gd name="T113" fmla="*/ 2 h 377"/>
                <a:gd name="T114" fmla="*/ 28 w 448"/>
                <a:gd name="T115" fmla="*/ 2 h 3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8"/>
                <a:gd name="T175" fmla="*/ 0 h 377"/>
                <a:gd name="T176" fmla="*/ 448 w 448"/>
                <a:gd name="T177" fmla="*/ 377 h 3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8" h="377">
                  <a:moveTo>
                    <a:pt x="434" y="22"/>
                  </a:moveTo>
                  <a:lnTo>
                    <a:pt x="403" y="40"/>
                  </a:lnTo>
                  <a:lnTo>
                    <a:pt x="374" y="57"/>
                  </a:lnTo>
                  <a:lnTo>
                    <a:pt x="345" y="76"/>
                  </a:lnTo>
                  <a:lnTo>
                    <a:pt x="316" y="96"/>
                  </a:lnTo>
                  <a:lnTo>
                    <a:pt x="289" y="116"/>
                  </a:lnTo>
                  <a:lnTo>
                    <a:pt x="262" y="136"/>
                  </a:lnTo>
                  <a:lnTo>
                    <a:pt x="236" y="158"/>
                  </a:lnTo>
                  <a:lnTo>
                    <a:pt x="210" y="180"/>
                  </a:lnTo>
                  <a:lnTo>
                    <a:pt x="185" y="203"/>
                  </a:lnTo>
                  <a:lnTo>
                    <a:pt x="160" y="226"/>
                  </a:lnTo>
                  <a:lnTo>
                    <a:pt x="136" y="249"/>
                  </a:lnTo>
                  <a:lnTo>
                    <a:pt x="111" y="274"/>
                  </a:lnTo>
                  <a:lnTo>
                    <a:pt x="87" y="298"/>
                  </a:lnTo>
                  <a:lnTo>
                    <a:pt x="63" y="322"/>
                  </a:lnTo>
                  <a:lnTo>
                    <a:pt x="39" y="346"/>
                  </a:lnTo>
                  <a:lnTo>
                    <a:pt x="15" y="371"/>
                  </a:lnTo>
                  <a:lnTo>
                    <a:pt x="9" y="375"/>
                  </a:lnTo>
                  <a:lnTo>
                    <a:pt x="3" y="377"/>
                  </a:lnTo>
                  <a:lnTo>
                    <a:pt x="0" y="376"/>
                  </a:lnTo>
                  <a:lnTo>
                    <a:pt x="1" y="368"/>
                  </a:lnTo>
                  <a:lnTo>
                    <a:pt x="9" y="353"/>
                  </a:lnTo>
                  <a:lnTo>
                    <a:pt x="17" y="338"/>
                  </a:lnTo>
                  <a:lnTo>
                    <a:pt x="27" y="324"/>
                  </a:lnTo>
                  <a:lnTo>
                    <a:pt x="38" y="310"/>
                  </a:lnTo>
                  <a:lnTo>
                    <a:pt x="49" y="297"/>
                  </a:lnTo>
                  <a:lnTo>
                    <a:pt x="61" y="284"/>
                  </a:lnTo>
                  <a:lnTo>
                    <a:pt x="73" y="271"/>
                  </a:lnTo>
                  <a:lnTo>
                    <a:pt x="86" y="259"/>
                  </a:lnTo>
                  <a:lnTo>
                    <a:pt x="100" y="246"/>
                  </a:lnTo>
                  <a:lnTo>
                    <a:pt x="114" y="234"/>
                  </a:lnTo>
                  <a:lnTo>
                    <a:pt x="128" y="223"/>
                  </a:lnTo>
                  <a:lnTo>
                    <a:pt x="141" y="211"/>
                  </a:lnTo>
                  <a:lnTo>
                    <a:pt x="154" y="200"/>
                  </a:lnTo>
                  <a:lnTo>
                    <a:pt x="168" y="188"/>
                  </a:lnTo>
                  <a:lnTo>
                    <a:pt x="182" y="178"/>
                  </a:lnTo>
                  <a:lnTo>
                    <a:pt x="194" y="167"/>
                  </a:lnTo>
                  <a:lnTo>
                    <a:pt x="208" y="156"/>
                  </a:lnTo>
                  <a:lnTo>
                    <a:pt x="223" y="144"/>
                  </a:lnTo>
                  <a:lnTo>
                    <a:pt x="238" y="133"/>
                  </a:lnTo>
                  <a:lnTo>
                    <a:pt x="253" y="121"/>
                  </a:lnTo>
                  <a:lnTo>
                    <a:pt x="268" y="110"/>
                  </a:lnTo>
                  <a:lnTo>
                    <a:pt x="283" y="98"/>
                  </a:lnTo>
                  <a:lnTo>
                    <a:pt x="298" y="88"/>
                  </a:lnTo>
                  <a:lnTo>
                    <a:pt x="313" y="76"/>
                  </a:lnTo>
                  <a:lnTo>
                    <a:pt x="329" y="66"/>
                  </a:lnTo>
                  <a:lnTo>
                    <a:pt x="345" y="57"/>
                  </a:lnTo>
                  <a:lnTo>
                    <a:pt x="360" y="46"/>
                  </a:lnTo>
                  <a:lnTo>
                    <a:pt x="376" y="36"/>
                  </a:lnTo>
                  <a:lnTo>
                    <a:pt x="392" y="27"/>
                  </a:lnTo>
                  <a:lnTo>
                    <a:pt x="409" y="18"/>
                  </a:lnTo>
                  <a:lnTo>
                    <a:pt x="426" y="8"/>
                  </a:lnTo>
                  <a:lnTo>
                    <a:pt x="442" y="0"/>
                  </a:lnTo>
                  <a:lnTo>
                    <a:pt x="448" y="0"/>
                  </a:lnTo>
                  <a:lnTo>
                    <a:pt x="445" y="7"/>
                  </a:lnTo>
                  <a:lnTo>
                    <a:pt x="440" y="17"/>
                  </a:lnTo>
                  <a:lnTo>
                    <a:pt x="434" y="2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0" name="Freeform 33"/>
            <p:cNvSpPr>
              <a:spLocks/>
            </p:cNvSpPr>
            <p:nvPr/>
          </p:nvSpPr>
          <p:spPr bwMode="auto">
            <a:xfrm>
              <a:off x="2597" y="4087"/>
              <a:ext cx="53" cy="285"/>
            </a:xfrm>
            <a:custGeom>
              <a:avLst/>
              <a:gdLst>
                <a:gd name="T0" fmla="*/ 2 w 106"/>
                <a:gd name="T1" fmla="*/ 0 h 571"/>
                <a:gd name="T2" fmla="*/ 2 w 106"/>
                <a:gd name="T3" fmla="*/ 4 h 571"/>
                <a:gd name="T4" fmla="*/ 3 w 106"/>
                <a:gd name="T5" fmla="*/ 8 h 571"/>
                <a:gd name="T6" fmla="*/ 3 w 106"/>
                <a:gd name="T7" fmla="*/ 13 h 571"/>
                <a:gd name="T8" fmla="*/ 5 w 106"/>
                <a:gd name="T9" fmla="*/ 17 h 571"/>
                <a:gd name="T10" fmla="*/ 6 w 106"/>
                <a:gd name="T11" fmla="*/ 21 h 571"/>
                <a:gd name="T12" fmla="*/ 7 w 106"/>
                <a:gd name="T13" fmla="*/ 25 h 571"/>
                <a:gd name="T14" fmla="*/ 7 w 106"/>
                <a:gd name="T15" fmla="*/ 30 h 571"/>
                <a:gd name="T16" fmla="*/ 6 w 106"/>
                <a:gd name="T17" fmla="*/ 34 h 571"/>
                <a:gd name="T18" fmla="*/ 6 w 106"/>
                <a:gd name="T19" fmla="*/ 35 h 571"/>
                <a:gd name="T20" fmla="*/ 6 w 106"/>
                <a:gd name="T21" fmla="*/ 35 h 571"/>
                <a:gd name="T22" fmla="*/ 6 w 106"/>
                <a:gd name="T23" fmla="*/ 35 h 571"/>
                <a:gd name="T24" fmla="*/ 5 w 106"/>
                <a:gd name="T25" fmla="*/ 35 h 571"/>
                <a:gd name="T26" fmla="*/ 5 w 106"/>
                <a:gd name="T27" fmla="*/ 31 h 571"/>
                <a:gd name="T28" fmla="*/ 5 w 106"/>
                <a:gd name="T29" fmla="*/ 26 h 571"/>
                <a:gd name="T30" fmla="*/ 3 w 106"/>
                <a:gd name="T31" fmla="*/ 22 h 571"/>
                <a:gd name="T32" fmla="*/ 3 w 106"/>
                <a:gd name="T33" fmla="*/ 18 h 571"/>
                <a:gd name="T34" fmla="*/ 2 w 106"/>
                <a:gd name="T35" fmla="*/ 14 h 571"/>
                <a:gd name="T36" fmla="*/ 1 w 106"/>
                <a:gd name="T37" fmla="*/ 9 h 571"/>
                <a:gd name="T38" fmla="*/ 0 w 106"/>
                <a:gd name="T39" fmla="*/ 5 h 571"/>
                <a:gd name="T40" fmla="*/ 1 w 106"/>
                <a:gd name="T41" fmla="*/ 1 h 571"/>
                <a:gd name="T42" fmla="*/ 1 w 106"/>
                <a:gd name="T43" fmla="*/ 0 h 571"/>
                <a:gd name="T44" fmla="*/ 1 w 106"/>
                <a:gd name="T45" fmla="*/ 0 h 571"/>
                <a:gd name="T46" fmla="*/ 2 w 106"/>
                <a:gd name="T47" fmla="*/ 0 h 571"/>
                <a:gd name="T48" fmla="*/ 2 w 106"/>
                <a:gd name="T49" fmla="*/ 0 h 571"/>
                <a:gd name="T50" fmla="*/ 2 w 106"/>
                <a:gd name="T51" fmla="*/ 0 h 5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571"/>
                <a:gd name="T80" fmla="*/ 106 w 106"/>
                <a:gd name="T81" fmla="*/ 571 h 57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571">
                  <a:moveTo>
                    <a:pt x="28" y="5"/>
                  </a:moveTo>
                  <a:lnTo>
                    <a:pt x="28" y="75"/>
                  </a:lnTo>
                  <a:lnTo>
                    <a:pt x="37" y="143"/>
                  </a:lnTo>
                  <a:lnTo>
                    <a:pt x="53" y="211"/>
                  </a:lnTo>
                  <a:lnTo>
                    <a:pt x="73" y="279"/>
                  </a:lnTo>
                  <a:lnTo>
                    <a:pt x="90" y="347"/>
                  </a:lnTo>
                  <a:lnTo>
                    <a:pt x="102" y="415"/>
                  </a:lnTo>
                  <a:lnTo>
                    <a:pt x="106" y="484"/>
                  </a:lnTo>
                  <a:lnTo>
                    <a:pt x="96" y="555"/>
                  </a:lnTo>
                  <a:lnTo>
                    <a:pt x="92" y="560"/>
                  </a:lnTo>
                  <a:lnTo>
                    <a:pt x="86" y="566"/>
                  </a:lnTo>
                  <a:lnTo>
                    <a:pt x="81" y="571"/>
                  </a:lnTo>
                  <a:lnTo>
                    <a:pt x="78" y="567"/>
                  </a:lnTo>
                  <a:lnTo>
                    <a:pt x="76" y="497"/>
                  </a:lnTo>
                  <a:lnTo>
                    <a:pt x="67" y="428"/>
                  </a:lnTo>
                  <a:lnTo>
                    <a:pt x="52" y="360"/>
                  </a:lnTo>
                  <a:lnTo>
                    <a:pt x="36" y="293"/>
                  </a:lnTo>
                  <a:lnTo>
                    <a:pt x="20" y="225"/>
                  </a:lnTo>
                  <a:lnTo>
                    <a:pt x="7" y="157"/>
                  </a:lnTo>
                  <a:lnTo>
                    <a:pt x="0" y="89"/>
                  </a:lnTo>
                  <a:lnTo>
                    <a:pt x="2" y="20"/>
                  </a:lnTo>
                  <a:lnTo>
                    <a:pt x="7" y="12"/>
                  </a:lnTo>
                  <a:lnTo>
                    <a:pt x="16" y="4"/>
                  </a:lnTo>
                  <a:lnTo>
                    <a:pt x="24" y="0"/>
                  </a:lnTo>
                  <a:lnTo>
                    <a:pt x="28" y="5"/>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1" name="Freeform 34"/>
            <p:cNvSpPr>
              <a:spLocks/>
            </p:cNvSpPr>
            <p:nvPr/>
          </p:nvSpPr>
          <p:spPr bwMode="auto">
            <a:xfrm>
              <a:off x="2808" y="4151"/>
              <a:ext cx="104" cy="266"/>
            </a:xfrm>
            <a:custGeom>
              <a:avLst/>
              <a:gdLst>
                <a:gd name="T0" fmla="*/ 12 w 209"/>
                <a:gd name="T1" fmla="*/ 1 h 534"/>
                <a:gd name="T2" fmla="*/ 9 w 209"/>
                <a:gd name="T3" fmla="*/ 3 h 534"/>
                <a:gd name="T4" fmla="*/ 7 w 209"/>
                <a:gd name="T5" fmla="*/ 6 h 534"/>
                <a:gd name="T6" fmla="*/ 5 w 209"/>
                <a:gd name="T7" fmla="*/ 10 h 534"/>
                <a:gd name="T8" fmla="*/ 4 w 209"/>
                <a:gd name="T9" fmla="*/ 15 h 534"/>
                <a:gd name="T10" fmla="*/ 3 w 209"/>
                <a:gd name="T11" fmla="*/ 20 h 534"/>
                <a:gd name="T12" fmla="*/ 3 w 209"/>
                <a:gd name="T13" fmla="*/ 25 h 534"/>
                <a:gd name="T14" fmla="*/ 2 w 209"/>
                <a:gd name="T15" fmla="*/ 29 h 534"/>
                <a:gd name="T16" fmla="*/ 1 w 209"/>
                <a:gd name="T17" fmla="*/ 32 h 534"/>
                <a:gd name="T18" fmla="*/ 1 w 209"/>
                <a:gd name="T19" fmla="*/ 32 h 534"/>
                <a:gd name="T20" fmla="*/ 0 w 209"/>
                <a:gd name="T21" fmla="*/ 33 h 534"/>
                <a:gd name="T22" fmla="*/ 0 w 209"/>
                <a:gd name="T23" fmla="*/ 33 h 534"/>
                <a:gd name="T24" fmla="*/ 0 w 209"/>
                <a:gd name="T25" fmla="*/ 33 h 534"/>
                <a:gd name="T26" fmla="*/ 0 w 209"/>
                <a:gd name="T27" fmla="*/ 31 h 534"/>
                <a:gd name="T28" fmla="*/ 0 w 209"/>
                <a:gd name="T29" fmla="*/ 28 h 534"/>
                <a:gd name="T30" fmla="*/ 0 w 209"/>
                <a:gd name="T31" fmla="*/ 24 h 534"/>
                <a:gd name="T32" fmla="*/ 1 w 209"/>
                <a:gd name="T33" fmla="*/ 20 h 534"/>
                <a:gd name="T34" fmla="*/ 2 w 209"/>
                <a:gd name="T35" fmla="*/ 17 h 534"/>
                <a:gd name="T36" fmla="*/ 3 w 209"/>
                <a:gd name="T37" fmla="*/ 13 h 534"/>
                <a:gd name="T38" fmla="*/ 3 w 209"/>
                <a:gd name="T39" fmla="*/ 10 h 534"/>
                <a:gd name="T40" fmla="*/ 4 w 209"/>
                <a:gd name="T41" fmla="*/ 8 h 534"/>
                <a:gd name="T42" fmla="*/ 5 w 209"/>
                <a:gd name="T43" fmla="*/ 7 h 534"/>
                <a:gd name="T44" fmla="*/ 5 w 209"/>
                <a:gd name="T45" fmla="*/ 5 h 534"/>
                <a:gd name="T46" fmla="*/ 6 w 209"/>
                <a:gd name="T47" fmla="*/ 4 h 534"/>
                <a:gd name="T48" fmla="*/ 7 w 209"/>
                <a:gd name="T49" fmla="*/ 3 h 534"/>
                <a:gd name="T50" fmla="*/ 8 w 209"/>
                <a:gd name="T51" fmla="*/ 2 h 534"/>
                <a:gd name="T52" fmla="*/ 9 w 209"/>
                <a:gd name="T53" fmla="*/ 1 h 534"/>
                <a:gd name="T54" fmla="*/ 11 w 209"/>
                <a:gd name="T55" fmla="*/ 0 h 534"/>
                <a:gd name="T56" fmla="*/ 12 w 209"/>
                <a:gd name="T57" fmla="*/ 0 h 534"/>
                <a:gd name="T58" fmla="*/ 13 w 209"/>
                <a:gd name="T59" fmla="*/ 0 h 534"/>
                <a:gd name="T60" fmla="*/ 12 w 209"/>
                <a:gd name="T61" fmla="*/ 0 h 534"/>
                <a:gd name="T62" fmla="*/ 12 w 209"/>
                <a:gd name="T63" fmla="*/ 1 h 534"/>
                <a:gd name="T64" fmla="*/ 12 w 209"/>
                <a:gd name="T65" fmla="*/ 1 h 534"/>
                <a:gd name="T66" fmla="*/ 12 w 209"/>
                <a:gd name="T67" fmla="*/ 1 h 5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
                <a:gd name="T103" fmla="*/ 0 h 534"/>
                <a:gd name="T104" fmla="*/ 209 w 209"/>
                <a:gd name="T105" fmla="*/ 534 h 53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 h="534">
                  <a:moveTo>
                    <a:pt x="193" y="23"/>
                  </a:moveTo>
                  <a:lnTo>
                    <a:pt x="149" y="54"/>
                  </a:lnTo>
                  <a:lnTo>
                    <a:pt x="117" y="106"/>
                  </a:lnTo>
                  <a:lnTo>
                    <a:pt x="93" y="174"/>
                  </a:lnTo>
                  <a:lnTo>
                    <a:pt x="75" y="250"/>
                  </a:lnTo>
                  <a:lnTo>
                    <a:pt x="60" y="330"/>
                  </a:lnTo>
                  <a:lnTo>
                    <a:pt x="49" y="405"/>
                  </a:lnTo>
                  <a:lnTo>
                    <a:pt x="37" y="469"/>
                  </a:lnTo>
                  <a:lnTo>
                    <a:pt x="22" y="518"/>
                  </a:lnTo>
                  <a:lnTo>
                    <a:pt x="19" y="522"/>
                  </a:lnTo>
                  <a:lnTo>
                    <a:pt x="12" y="529"/>
                  </a:lnTo>
                  <a:lnTo>
                    <a:pt x="6" y="534"/>
                  </a:lnTo>
                  <a:lnTo>
                    <a:pt x="2" y="531"/>
                  </a:lnTo>
                  <a:lnTo>
                    <a:pt x="0" y="498"/>
                  </a:lnTo>
                  <a:lnTo>
                    <a:pt x="5" y="451"/>
                  </a:lnTo>
                  <a:lnTo>
                    <a:pt x="14" y="394"/>
                  </a:lnTo>
                  <a:lnTo>
                    <a:pt x="26" y="333"/>
                  </a:lnTo>
                  <a:lnTo>
                    <a:pt x="38" y="273"/>
                  </a:lnTo>
                  <a:lnTo>
                    <a:pt x="51" y="218"/>
                  </a:lnTo>
                  <a:lnTo>
                    <a:pt x="63" y="172"/>
                  </a:lnTo>
                  <a:lnTo>
                    <a:pt x="72" y="140"/>
                  </a:lnTo>
                  <a:lnTo>
                    <a:pt x="81" y="115"/>
                  </a:lnTo>
                  <a:lnTo>
                    <a:pt x="91" y="94"/>
                  </a:lnTo>
                  <a:lnTo>
                    <a:pt x="105" y="73"/>
                  </a:lnTo>
                  <a:lnTo>
                    <a:pt x="120" y="53"/>
                  </a:lnTo>
                  <a:lnTo>
                    <a:pt x="137" y="36"/>
                  </a:lnTo>
                  <a:lnTo>
                    <a:pt x="157" y="22"/>
                  </a:lnTo>
                  <a:lnTo>
                    <a:pt x="179" y="9"/>
                  </a:lnTo>
                  <a:lnTo>
                    <a:pt x="202" y="0"/>
                  </a:lnTo>
                  <a:lnTo>
                    <a:pt x="209" y="1"/>
                  </a:lnTo>
                  <a:lnTo>
                    <a:pt x="207" y="8"/>
                  </a:lnTo>
                  <a:lnTo>
                    <a:pt x="201" y="17"/>
                  </a:lnTo>
                  <a:lnTo>
                    <a:pt x="193" y="2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2" name="Freeform 35"/>
            <p:cNvSpPr>
              <a:spLocks/>
            </p:cNvSpPr>
            <p:nvPr/>
          </p:nvSpPr>
          <p:spPr bwMode="auto">
            <a:xfrm>
              <a:off x="2886" y="3546"/>
              <a:ext cx="88" cy="241"/>
            </a:xfrm>
            <a:custGeom>
              <a:avLst/>
              <a:gdLst>
                <a:gd name="T0" fmla="*/ 1 w 176"/>
                <a:gd name="T1" fmla="*/ 0 h 482"/>
                <a:gd name="T2" fmla="*/ 3 w 176"/>
                <a:gd name="T3" fmla="*/ 1 h 482"/>
                <a:gd name="T4" fmla="*/ 5 w 176"/>
                <a:gd name="T5" fmla="*/ 2 h 482"/>
                <a:gd name="T6" fmla="*/ 6 w 176"/>
                <a:gd name="T7" fmla="*/ 3 h 482"/>
                <a:gd name="T8" fmla="*/ 7 w 176"/>
                <a:gd name="T9" fmla="*/ 4 h 482"/>
                <a:gd name="T10" fmla="*/ 9 w 176"/>
                <a:gd name="T11" fmla="*/ 6 h 482"/>
                <a:gd name="T12" fmla="*/ 10 w 176"/>
                <a:gd name="T13" fmla="*/ 8 h 482"/>
                <a:gd name="T14" fmla="*/ 11 w 176"/>
                <a:gd name="T15" fmla="*/ 10 h 482"/>
                <a:gd name="T16" fmla="*/ 11 w 176"/>
                <a:gd name="T17" fmla="*/ 12 h 482"/>
                <a:gd name="T18" fmla="*/ 11 w 176"/>
                <a:gd name="T19" fmla="*/ 14 h 482"/>
                <a:gd name="T20" fmla="*/ 11 w 176"/>
                <a:gd name="T21" fmla="*/ 15 h 482"/>
                <a:gd name="T22" fmla="*/ 11 w 176"/>
                <a:gd name="T23" fmla="*/ 19 h 482"/>
                <a:gd name="T24" fmla="*/ 11 w 176"/>
                <a:gd name="T25" fmla="*/ 21 h 482"/>
                <a:gd name="T26" fmla="*/ 11 w 176"/>
                <a:gd name="T27" fmla="*/ 23 h 482"/>
                <a:gd name="T28" fmla="*/ 11 w 176"/>
                <a:gd name="T29" fmla="*/ 25 h 482"/>
                <a:gd name="T30" fmla="*/ 11 w 176"/>
                <a:gd name="T31" fmla="*/ 28 h 482"/>
                <a:gd name="T32" fmla="*/ 11 w 176"/>
                <a:gd name="T33" fmla="*/ 30 h 482"/>
                <a:gd name="T34" fmla="*/ 11 w 176"/>
                <a:gd name="T35" fmla="*/ 30 h 482"/>
                <a:gd name="T36" fmla="*/ 10 w 176"/>
                <a:gd name="T37" fmla="*/ 30 h 482"/>
                <a:gd name="T38" fmla="*/ 10 w 176"/>
                <a:gd name="T39" fmla="*/ 30 h 482"/>
                <a:gd name="T40" fmla="*/ 10 w 176"/>
                <a:gd name="T41" fmla="*/ 30 h 482"/>
                <a:gd name="T42" fmla="*/ 9 w 176"/>
                <a:gd name="T43" fmla="*/ 27 h 482"/>
                <a:gd name="T44" fmla="*/ 9 w 176"/>
                <a:gd name="T45" fmla="*/ 23 h 482"/>
                <a:gd name="T46" fmla="*/ 10 w 176"/>
                <a:gd name="T47" fmla="*/ 19 h 482"/>
                <a:gd name="T48" fmla="*/ 10 w 176"/>
                <a:gd name="T49" fmla="*/ 15 h 482"/>
                <a:gd name="T50" fmla="*/ 10 w 176"/>
                <a:gd name="T51" fmla="*/ 13 h 482"/>
                <a:gd name="T52" fmla="*/ 10 w 176"/>
                <a:gd name="T53" fmla="*/ 10 h 482"/>
                <a:gd name="T54" fmla="*/ 9 w 176"/>
                <a:gd name="T55" fmla="*/ 8 h 482"/>
                <a:gd name="T56" fmla="*/ 7 w 176"/>
                <a:gd name="T57" fmla="*/ 6 h 482"/>
                <a:gd name="T58" fmla="*/ 6 w 176"/>
                <a:gd name="T59" fmla="*/ 5 h 482"/>
                <a:gd name="T60" fmla="*/ 5 w 176"/>
                <a:gd name="T61" fmla="*/ 3 h 482"/>
                <a:gd name="T62" fmla="*/ 3 w 176"/>
                <a:gd name="T63" fmla="*/ 2 h 482"/>
                <a:gd name="T64" fmla="*/ 0 w 176"/>
                <a:gd name="T65" fmla="*/ 1 h 482"/>
                <a:gd name="T66" fmla="*/ 0 w 176"/>
                <a:gd name="T67" fmla="*/ 1 h 482"/>
                <a:gd name="T68" fmla="*/ 1 w 176"/>
                <a:gd name="T69" fmla="*/ 1 h 482"/>
                <a:gd name="T70" fmla="*/ 1 w 176"/>
                <a:gd name="T71" fmla="*/ 1 h 482"/>
                <a:gd name="T72" fmla="*/ 1 w 176"/>
                <a:gd name="T73" fmla="*/ 0 h 482"/>
                <a:gd name="T74" fmla="*/ 1 w 176"/>
                <a:gd name="T75" fmla="*/ 0 h 48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6"/>
                <a:gd name="T115" fmla="*/ 0 h 482"/>
                <a:gd name="T116" fmla="*/ 176 w 176"/>
                <a:gd name="T117" fmla="*/ 482 h 48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6" h="482">
                  <a:moveTo>
                    <a:pt x="7" y="0"/>
                  </a:moveTo>
                  <a:lnTo>
                    <a:pt x="46" y="8"/>
                  </a:lnTo>
                  <a:lnTo>
                    <a:pt x="78" y="22"/>
                  </a:lnTo>
                  <a:lnTo>
                    <a:pt x="106" y="41"/>
                  </a:lnTo>
                  <a:lnTo>
                    <a:pt x="127" y="64"/>
                  </a:lnTo>
                  <a:lnTo>
                    <a:pt x="144" y="89"/>
                  </a:lnTo>
                  <a:lnTo>
                    <a:pt x="157" y="118"/>
                  </a:lnTo>
                  <a:lnTo>
                    <a:pt x="166" y="150"/>
                  </a:lnTo>
                  <a:lnTo>
                    <a:pt x="172" y="183"/>
                  </a:lnTo>
                  <a:lnTo>
                    <a:pt x="175" y="218"/>
                  </a:lnTo>
                  <a:lnTo>
                    <a:pt x="176" y="255"/>
                  </a:lnTo>
                  <a:lnTo>
                    <a:pt x="176" y="292"/>
                  </a:lnTo>
                  <a:lnTo>
                    <a:pt x="174" y="329"/>
                  </a:lnTo>
                  <a:lnTo>
                    <a:pt x="173" y="364"/>
                  </a:lnTo>
                  <a:lnTo>
                    <a:pt x="171" y="400"/>
                  </a:lnTo>
                  <a:lnTo>
                    <a:pt x="168" y="434"/>
                  </a:lnTo>
                  <a:lnTo>
                    <a:pt x="168" y="466"/>
                  </a:lnTo>
                  <a:lnTo>
                    <a:pt x="166" y="472"/>
                  </a:lnTo>
                  <a:lnTo>
                    <a:pt x="160" y="477"/>
                  </a:lnTo>
                  <a:lnTo>
                    <a:pt x="154" y="482"/>
                  </a:lnTo>
                  <a:lnTo>
                    <a:pt x="150" y="480"/>
                  </a:lnTo>
                  <a:lnTo>
                    <a:pt x="141" y="422"/>
                  </a:lnTo>
                  <a:lnTo>
                    <a:pt x="143" y="361"/>
                  </a:lnTo>
                  <a:lnTo>
                    <a:pt x="150" y="299"/>
                  </a:lnTo>
                  <a:lnTo>
                    <a:pt x="154" y="240"/>
                  </a:lnTo>
                  <a:lnTo>
                    <a:pt x="154" y="198"/>
                  </a:lnTo>
                  <a:lnTo>
                    <a:pt x="149" y="159"/>
                  </a:lnTo>
                  <a:lnTo>
                    <a:pt x="138" y="124"/>
                  </a:lnTo>
                  <a:lnTo>
                    <a:pt x="123" y="92"/>
                  </a:lnTo>
                  <a:lnTo>
                    <a:pt x="101" y="65"/>
                  </a:lnTo>
                  <a:lnTo>
                    <a:pt x="75" y="42"/>
                  </a:lnTo>
                  <a:lnTo>
                    <a:pt x="40" y="23"/>
                  </a:lnTo>
                  <a:lnTo>
                    <a:pt x="0" y="11"/>
                  </a:lnTo>
                  <a:lnTo>
                    <a:pt x="0" y="8"/>
                  </a:lnTo>
                  <a:lnTo>
                    <a:pt x="2" y="5"/>
                  </a:lnTo>
                  <a:lnTo>
                    <a:pt x="5" y="1"/>
                  </a:lnTo>
                  <a:lnTo>
                    <a:pt x="7"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3" name="Freeform 36"/>
            <p:cNvSpPr>
              <a:spLocks/>
            </p:cNvSpPr>
            <p:nvPr/>
          </p:nvSpPr>
          <p:spPr bwMode="auto">
            <a:xfrm>
              <a:off x="2848" y="3573"/>
              <a:ext cx="39" cy="187"/>
            </a:xfrm>
            <a:custGeom>
              <a:avLst/>
              <a:gdLst>
                <a:gd name="T0" fmla="*/ 4 w 77"/>
                <a:gd name="T1" fmla="*/ 0 h 376"/>
                <a:gd name="T2" fmla="*/ 5 w 77"/>
                <a:gd name="T3" fmla="*/ 3 h 376"/>
                <a:gd name="T4" fmla="*/ 5 w 77"/>
                <a:gd name="T5" fmla="*/ 5 h 376"/>
                <a:gd name="T6" fmla="*/ 5 w 77"/>
                <a:gd name="T7" fmla="*/ 8 h 376"/>
                <a:gd name="T8" fmla="*/ 4 w 77"/>
                <a:gd name="T9" fmla="*/ 11 h 376"/>
                <a:gd name="T10" fmla="*/ 3 w 77"/>
                <a:gd name="T11" fmla="*/ 13 h 376"/>
                <a:gd name="T12" fmla="*/ 3 w 77"/>
                <a:gd name="T13" fmla="*/ 16 h 376"/>
                <a:gd name="T14" fmla="*/ 2 w 77"/>
                <a:gd name="T15" fmla="*/ 19 h 376"/>
                <a:gd name="T16" fmla="*/ 3 w 77"/>
                <a:gd name="T17" fmla="*/ 22 h 376"/>
                <a:gd name="T18" fmla="*/ 3 w 77"/>
                <a:gd name="T19" fmla="*/ 22 h 376"/>
                <a:gd name="T20" fmla="*/ 2 w 77"/>
                <a:gd name="T21" fmla="*/ 23 h 376"/>
                <a:gd name="T22" fmla="*/ 2 w 77"/>
                <a:gd name="T23" fmla="*/ 23 h 376"/>
                <a:gd name="T24" fmla="*/ 1 w 77"/>
                <a:gd name="T25" fmla="*/ 23 h 376"/>
                <a:gd name="T26" fmla="*/ 1 w 77"/>
                <a:gd name="T27" fmla="*/ 21 h 376"/>
                <a:gd name="T28" fmla="*/ 0 w 77"/>
                <a:gd name="T29" fmla="*/ 19 h 376"/>
                <a:gd name="T30" fmla="*/ 1 w 77"/>
                <a:gd name="T31" fmla="*/ 17 h 376"/>
                <a:gd name="T32" fmla="*/ 2 w 77"/>
                <a:gd name="T33" fmla="*/ 15 h 376"/>
                <a:gd name="T34" fmla="*/ 2 w 77"/>
                <a:gd name="T35" fmla="*/ 13 h 376"/>
                <a:gd name="T36" fmla="*/ 3 w 77"/>
                <a:gd name="T37" fmla="*/ 11 h 376"/>
                <a:gd name="T38" fmla="*/ 4 w 77"/>
                <a:gd name="T39" fmla="*/ 9 h 376"/>
                <a:gd name="T40" fmla="*/ 4 w 77"/>
                <a:gd name="T41" fmla="*/ 8 h 376"/>
                <a:gd name="T42" fmla="*/ 4 w 77"/>
                <a:gd name="T43" fmla="*/ 6 h 376"/>
                <a:gd name="T44" fmla="*/ 4 w 77"/>
                <a:gd name="T45" fmla="*/ 4 h 376"/>
                <a:gd name="T46" fmla="*/ 4 w 77"/>
                <a:gd name="T47" fmla="*/ 2 h 376"/>
                <a:gd name="T48" fmla="*/ 3 w 77"/>
                <a:gd name="T49" fmla="*/ 0 h 376"/>
                <a:gd name="T50" fmla="*/ 3 w 77"/>
                <a:gd name="T51" fmla="*/ 0 h 376"/>
                <a:gd name="T52" fmla="*/ 4 w 77"/>
                <a:gd name="T53" fmla="*/ 0 h 376"/>
                <a:gd name="T54" fmla="*/ 4 w 77"/>
                <a:gd name="T55" fmla="*/ 0 h 376"/>
                <a:gd name="T56" fmla="*/ 4 w 77"/>
                <a:gd name="T57" fmla="*/ 0 h 376"/>
                <a:gd name="T58" fmla="*/ 4 w 77"/>
                <a:gd name="T59" fmla="*/ 0 h 3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7"/>
                <a:gd name="T91" fmla="*/ 0 h 376"/>
                <a:gd name="T92" fmla="*/ 77 w 77"/>
                <a:gd name="T93" fmla="*/ 376 h 3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7" h="376">
                  <a:moveTo>
                    <a:pt x="59" y="1"/>
                  </a:moveTo>
                  <a:lnTo>
                    <a:pt x="74" y="48"/>
                  </a:lnTo>
                  <a:lnTo>
                    <a:pt x="77" y="91"/>
                  </a:lnTo>
                  <a:lnTo>
                    <a:pt x="71" y="135"/>
                  </a:lnTo>
                  <a:lnTo>
                    <a:pt x="61" y="178"/>
                  </a:lnTo>
                  <a:lnTo>
                    <a:pt x="48" y="220"/>
                  </a:lnTo>
                  <a:lnTo>
                    <a:pt x="37" y="264"/>
                  </a:lnTo>
                  <a:lnTo>
                    <a:pt x="32" y="309"/>
                  </a:lnTo>
                  <a:lnTo>
                    <a:pt x="36" y="355"/>
                  </a:lnTo>
                  <a:lnTo>
                    <a:pt x="33" y="362"/>
                  </a:lnTo>
                  <a:lnTo>
                    <a:pt x="28" y="370"/>
                  </a:lnTo>
                  <a:lnTo>
                    <a:pt x="21" y="376"/>
                  </a:lnTo>
                  <a:lnTo>
                    <a:pt x="15" y="375"/>
                  </a:lnTo>
                  <a:lnTo>
                    <a:pt x="1" y="343"/>
                  </a:lnTo>
                  <a:lnTo>
                    <a:pt x="0" y="309"/>
                  </a:lnTo>
                  <a:lnTo>
                    <a:pt x="8" y="275"/>
                  </a:lnTo>
                  <a:lnTo>
                    <a:pt x="20" y="241"/>
                  </a:lnTo>
                  <a:lnTo>
                    <a:pt x="31" y="212"/>
                  </a:lnTo>
                  <a:lnTo>
                    <a:pt x="41" y="185"/>
                  </a:lnTo>
                  <a:lnTo>
                    <a:pt x="50" y="157"/>
                  </a:lnTo>
                  <a:lnTo>
                    <a:pt x="56" y="129"/>
                  </a:lnTo>
                  <a:lnTo>
                    <a:pt x="60" y="102"/>
                  </a:lnTo>
                  <a:lnTo>
                    <a:pt x="60" y="74"/>
                  </a:lnTo>
                  <a:lnTo>
                    <a:pt x="55" y="44"/>
                  </a:lnTo>
                  <a:lnTo>
                    <a:pt x="46" y="14"/>
                  </a:lnTo>
                  <a:lnTo>
                    <a:pt x="47" y="9"/>
                  </a:lnTo>
                  <a:lnTo>
                    <a:pt x="51" y="4"/>
                  </a:lnTo>
                  <a:lnTo>
                    <a:pt x="55" y="0"/>
                  </a:lnTo>
                  <a:lnTo>
                    <a:pt x="59" y="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4" name="Freeform 37"/>
            <p:cNvSpPr>
              <a:spLocks/>
            </p:cNvSpPr>
            <p:nvPr/>
          </p:nvSpPr>
          <p:spPr bwMode="auto">
            <a:xfrm>
              <a:off x="2891" y="3597"/>
              <a:ext cx="37" cy="156"/>
            </a:xfrm>
            <a:custGeom>
              <a:avLst/>
              <a:gdLst>
                <a:gd name="T0" fmla="*/ 3 w 75"/>
                <a:gd name="T1" fmla="*/ 0 h 312"/>
                <a:gd name="T2" fmla="*/ 4 w 75"/>
                <a:gd name="T3" fmla="*/ 2 h 312"/>
                <a:gd name="T4" fmla="*/ 4 w 75"/>
                <a:gd name="T5" fmla="*/ 5 h 312"/>
                <a:gd name="T6" fmla="*/ 4 w 75"/>
                <a:gd name="T7" fmla="*/ 7 h 312"/>
                <a:gd name="T8" fmla="*/ 4 w 75"/>
                <a:gd name="T9" fmla="*/ 10 h 312"/>
                <a:gd name="T10" fmla="*/ 4 w 75"/>
                <a:gd name="T11" fmla="*/ 12 h 312"/>
                <a:gd name="T12" fmla="*/ 3 w 75"/>
                <a:gd name="T13" fmla="*/ 14 h 312"/>
                <a:gd name="T14" fmla="*/ 1 w 75"/>
                <a:gd name="T15" fmla="*/ 18 h 312"/>
                <a:gd name="T16" fmla="*/ 0 w 75"/>
                <a:gd name="T17" fmla="*/ 20 h 312"/>
                <a:gd name="T18" fmla="*/ 0 w 75"/>
                <a:gd name="T19" fmla="*/ 20 h 312"/>
                <a:gd name="T20" fmla="*/ 0 w 75"/>
                <a:gd name="T21" fmla="*/ 20 h 312"/>
                <a:gd name="T22" fmla="*/ 0 w 75"/>
                <a:gd name="T23" fmla="*/ 20 h 312"/>
                <a:gd name="T24" fmla="*/ 0 w 75"/>
                <a:gd name="T25" fmla="*/ 19 h 312"/>
                <a:gd name="T26" fmla="*/ 1 w 75"/>
                <a:gd name="T27" fmla="*/ 17 h 312"/>
                <a:gd name="T28" fmla="*/ 2 w 75"/>
                <a:gd name="T29" fmla="*/ 14 h 312"/>
                <a:gd name="T30" fmla="*/ 3 w 75"/>
                <a:gd name="T31" fmla="*/ 12 h 312"/>
                <a:gd name="T32" fmla="*/ 3 w 75"/>
                <a:gd name="T33" fmla="*/ 10 h 312"/>
                <a:gd name="T34" fmla="*/ 4 w 75"/>
                <a:gd name="T35" fmla="*/ 7 h 312"/>
                <a:gd name="T36" fmla="*/ 3 w 75"/>
                <a:gd name="T37" fmla="*/ 5 h 312"/>
                <a:gd name="T38" fmla="*/ 3 w 75"/>
                <a:gd name="T39" fmla="*/ 2 h 312"/>
                <a:gd name="T40" fmla="*/ 2 w 75"/>
                <a:gd name="T41" fmla="*/ 1 h 312"/>
                <a:gd name="T42" fmla="*/ 2 w 75"/>
                <a:gd name="T43" fmla="*/ 1 h 312"/>
                <a:gd name="T44" fmla="*/ 3 w 75"/>
                <a:gd name="T45" fmla="*/ 1 h 312"/>
                <a:gd name="T46" fmla="*/ 3 w 75"/>
                <a:gd name="T47" fmla="*/ 0 h 312"/>
                <a:gd name="T48" fmla="*/ 3 w 75"/>
                <a:gd name="T49" fmla="*/ 0 h 312"/>
                <a:gd name="T50" fmla="*/ 3 w 75"/>
                <a:gd name="T51" fmla="*/ 0 h 3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5"/>
                <a:gd name="T79" fmla="*/ 0 h 312"/>
                <a:gd name="T80" fmla="*/ 75 w 75"/>
                <a:gd name="T81" fmla="*/ 312 h 3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5" h="312">
                  <a:moveTo>
                    <a:pt x="54" y="0"/>
                  </a:moveTo>
                  <a:lnTo>
                    <a:pt x="66" y="40"/>
                  </a:lnTo>
                  <a:lnTo>
                    <a:pt x="73" y="80"/>
                  </a:lnTo>
                  <a:lnTo>
                    <a:pt x="75" y="122"/>
                  </a:lnTo>
                  <a:lnTo>
                    <a:pt x="72" y="162"/>
                  </a:lnTo>
                  <a:lnTo>
                    <a:pt x="64" y="201"/>
                  </a:lnTo>
                  <a:lnTo>
                    <a:pt x="50" y="239"/>
                  </a:lnTo>
                  <a:lnTo>
                    <a:pt x="30" y="275"/>
                  </a:lnTo>
                  <a:lnTo>
                    <a:pt x="5" y="309"/>
                  </a:lnTo>
                  <a:lnTo>
                    <a:pt x="1" y="312"/>
                  </a:lnTo>
                  <a:lnTo>
                    <a:pt x="0" y="311"/>
                  </a:lnTo>
                  <a:lnTo>
                    <a:pt x="0" y="309"/>
                  </a:lnTo>
                  <a:lnTo>
                    <a:pt x="1" y="304"/>
                  </a:lnTo>
                  <a:lnTo>
                    <a:pt x="24" y="270"/>
                  </a:lnTo>
                  <a:lnTo>
                    <a:pt x="42" y="235"/>
                  </a:lnTo>
                  <a:lnTo>
                    <a:pt x="53" y="199"/>
                  </a:lnTo>
                  <a:lnTo>
                    <a:pt x="61" y="162"/>
                  </a:lnTo>
                  <a:lnTo>
                    <a:pt x="64" y="124"/>
                  </a:lnTo>
                  <a:lnTo>
                    <a:pt x="61" y="86"/>
                  </a:lnTo>
                  <a:lnTo>
                    <a:pt x="56" y="47"/>
                  </a:lnTo>
                  <a:lnTo>
                    <a:pt x="45" y="9"/>
                  </a:lnTo>
                  <a:lnTo>
                    <a:pt x="46" y="5"/>
                  </a:lnTo>
                  <a:lnTo>
                    <a:pt x="49" y="2"/>
                  </a:lnTo>
                  <a:lnTo>
                    <a:pt x="52" y="0"/>
                  </a:lnTo>
                  <a:lnTo>
                    <a:pt x="54"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5" name="Freeform 38"/>
            <p:cNvSpPr>
              <a:spLocks/>
            </p:cNvSpPr>
            <p:nvPr/>
          </p:nvSpPr>
          <p:spPr bwMode="auto">
            <a:xfrm>
              <a:off x="2936" y="3692"/>
              <a:ext cx="13" cy="97"/>
            </a:xfrm>
            <a:custGeom>
              <a:avLst/>
              <a:gdLst>
                <a:gd name="T0" fmla="*/ 1 w 27"/>
                <a:gd name="T1" fmla="*/ 1 h 194"/>
                <a:gd name="T2" fmla="*/ 1 w 27"/>
                <a:gd name="T3" fmla="*/ 3 h 194"/>
                <a:gd name="T4" fmla="*/ 0 w 27"/>
                <a:gd name="T5" fmla="*/ 6 h 194"/>
                <a:gd name="T6" fmla="*/ 1 w 27"/>
                <a:gd name="T7" fmla="*/ 9 h 194"/>
                <a:gd name="T8" fmla="*/ 1 w 27"/>
                <a:gd name="T9" fmla="*/ 12 h 194"/>
                <a:gd name="T10" fmla="*/ 1 w 27"/>
                <a:gd name="T11" fmla="*/ 12 h 194"/>
                <a:gd name="T12" fmla="*/ 0 w 27"/>
                <a:gd name="T13" fmla="*/ 12 h 194"/>
                <a:gd name="T14" fmla="*/ 0 w 27"/>
                <a:gd name="T15" fmla="*/ 12 h 194"/>
                <a:gd name="T16" fmla="*/ 0 w 27"/>
                <a:gd name="T17" fmla="*/ 12 h 194"/>
                <a:gd name="T18" fmla="*/ 0 w 27"/>
                <a:gd name="T19" fmla="*/ 10 h 194"/>
                <a:gd name="T20" fmla="*/ 0 w 27"/>
                <a:gd name="T21" fmla="*/ 6 h 194"/>
                <a:gd name="T22" fmla="*/ 0 w 27"/>
                <a:gd name="T23" fmla="*/ 3 h 194"/>
                <a:gd name="T24" fmla="*/ 1 w 27"/>
                <a:gd name="T25" fmla="*/ 1 h 194"/>
                <a:gd name="T26" fmla="*/ 1 w 27"/>
                <a:gd name="T27" fmla="*/ 1 h 194"/>
                <a:gd name="T28" fmla="*/ 1 w 27"/>
                <a:gd name="T29" fmla="*/ 1 h 194"/>
                <a:gd name="T30" fmla="*/ 1 w 27"/>
                <a:gd name="T31" fmla="*/ 0 h 194"/>
                <a:gd name="T32" fmla="*/ 1 w 27"/>
                <a:gd name="T33" fmla="*/ 1 h 194"/>
                <a:gd name="T34" fmla="*/ 1 w 27"/>
                <a:gd name="T35" fmla="*/ 1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
                <a:gd name="T55" fmla="*/ 0 h 194"/>
                <a:gd name="T56" fmla="*/ 27 w 27"/>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 h="194">
                  <a:moveTo>
                    <a:pt x="27" y="2"/>
                  </a:moveTo>
                  <a:lnTo>
                    <a:pt x="18" y="47"/>
                  </a:lnTo>
                  <a:lnTo>
                    <a:pt x="15" y="92"/>
                  </a:lnTo>
                  <a:lnTo>
                    <a:pt x="16" y="137"/>
                  </a:lnTo>
                  <a:lnTo>
                    <a:pt x="18" y="183"/>
                  </a:lnTo>
                  <a:lnTo>
                    <a:pt x="16" y="187"/>
                  </a:lnTo>
                  <a:lnTo>
                    <a:pt x="14" y="190"/>
                  </a:lnTo>
                  <a:lnTo>
                    <a:pt x="11" y="194"/>
                  </a:lnTo>
                  <a:lnTo>
                    <a:pt x="8" y="194"/>
                  </a:lnTo>
                  <a:lnTo>
                    <a:pt x="1" y="147"/>
                  </a:lnTo>
                  <a:lnTo>
                    <a:pt x="0" y="100"/>
                  </a:lnTo>
                  <a:lnTo>
                    <a:pt x="6" y="53"/>
                  </a:lnTo>
                  <a:lnTo>
                    <a:pt x="18" y="8"/>
                  </a:lnTo>
                  <a:lnTo>
                    <a:pt x="20" y="6"/>
                  </a:lnTo>
                  <a:lnTo>
                    <a:pt x="23" y="1"/>
                  </a:lnTo>
                  <a:lnTo>
                    <a:pt x="27" y="0"/>
                  </a:lnTo>
                  <a:lnTo>
                    <a:pt x="27" y="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6" name="Freeform 39"/>
            <p:cNvSpPr>
              <a:spLocks/>
            </p:cNvSpPr>
            <p:nvPr/>
          </p:nvSpPr>
          <p:spPr bwMode="auto">
            <a:xfrm>
              <a:off x="2674" y="3522"/>
              <a:ext cx="39" cy="71"/>
            </a:xfrm>
            <a:custGeom>
              <a:avLst/>
              <a:gdLst>
                <a:gd name="T0" fmla="*/ 5 w 78"/>
                <a:gd name="T1" fmla="*/ 1 h 142"/>
                <a:gd name="T2" fmla="*/ 3 w 78"/>
                <a:gd name="T3" fmla="*/ 1 h 142"/>
                <a:gd name="T4" fmla="*/ 3 w 78"/>
                <a:gd name="T5" fmla="*/ 1 h 142"/>
                <a:gd name="T6" fmla="*/ 2 w 78"/>
                <a:gd name="T7" fmla="*/ 1 h 142"/>
                <a:gd name="T8" fmla="*/ 2 w 78"/>
                <a:gd name="T9" fmla="*/ 2 h 142"/>
                <a:gd name="T10" fmla="*/ 2 w 78"/>
                <a:gd name="T11" fmla="*/ 2 h 142"/>
                <a:gd name="T12" fmla="*/ 1 w 78"/>
                <a:gd name="T13" fmla="*/ 3 h 142"/>
                <a:gd name="T14" fmla="*/ 1 w 78"/>
                <a:gd name="T15" fmla="*/ 3 h 142"/>
                <a:gd name="T16" fmla="*/ 1 w 78"/>
                <a:gd name="T17" fmla="*/ 4 h 142"/>
                <a:gd name="T18" fmla="*/ 1 w 78"/>
                <a:gd name="T19" fmla="*/ 5 h 142"/>
                <a:gd name="T20" fmla="*/ 1 w 78"/>
                <a:gd name="T21" fmla="*/ 6 h 142"/>
                <a:gd name="T22" fmla="*/ 1 w 78"/>
                <a:gd name="T23" fmla="*/ 7 h 142"/>
                <a:gd name="T24" fmla="*/ 1 w 78"/>
                <a:gd name="T25" fmla="*/ 9 h 142"/>
                <a:gd name="T26" fmla="*/ 1 w 78"/>
                <a:gd name="T27" fmla="*/ 9 h 142"/>
                <a:gd name="T28" fmla="*/ 1 w 78"/>
                <a:gd name="T29" fmla="*/ 9 h 142"/>
                <a:gd name="T30" fmla="*/ 1 w 78"/>
                <a:gd name="T31" fmla="*/ 9 h 142"/>
                <a:gd name="T32" fmla="*/ 1 w 78"/>
                <a:gd name="T33" fmla="*/ 9 h 142"/>
                <a:gd name="T34" fmla="*/ 1 w 78"/>
                <a:gd name="T35" fmla="*/ 7 h 142"/>
                <a:gd name="T36" fmla="*/ 0 w 78"/>
                <a:gd name="T37" fmla="*/ 6 h 142"/>
                <a:gd name="T38" fmla="*/ 1 w 78"/>
                <a:gd name="T39" fmla="*/ 5 h 142"/>
                <a:gd name="T40" fmla="*/ 1 w 78"/>
                <a:gd name="T41" fmla="*/ 3 h 142"/>
                <a:gd name="T42" fmla="*/ 1 w 78"/>
                <a:gd name="T43" fmla="*/ 2 h 142"/>
                <a:gd name="T44" fmla="*/ 2 w 78"/>
                <a:gd name="T45" fmla="*/ 1 h 142"/>
                <a:gd name="T46" fmla="*/ 3 w 78"/>
                <a:gd name="T47" fmla="*/ 1 h 142"/>
                <a:gd name="T48" fmla="*/ 5 w 78"/>
                <a:gd name="T49" fmla="*/ 0 h 142"/>
                <a:gd name="T50" fmla="*/ 5 w 78"/>
                <a:gd name="T51" fmla="*/ 0 h 142"/>
                <a:gd name="T52" fmla="*/ 5 w 78"/>
                <a:gd name="T53" fmla="*/ 1 h 142"/>
                <a:gd name="T54" fmla="*/ 5 w 78"/>
                <a:gd name="T55" fmla="*/ 1 h 142"/>
                <a:gd name="T56" fmla="*/ 5 w 78"/>
                <a:gd name="T57" fmla="*/ 1 h 142"/>
                <a:gd name="T58" fmla="*/ 5 w 78"/>
                <a:gd name="T59" fmla="*/ 1 h 1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8"/>
                <a:gd name="T91" fmla="*/ 0 h 142"/>
                <a:gd name="T92" fmla="*/ 78 w 78"/>
                <a:gd name="T93" fmla="*/ 142 h 1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8" h="142">
                  <a:moveTo>
                    <a:pt x="69" y="13"/>
                  </a:moveTo>
                  <a:lnTo>
                    <a:pt x="61" y="18"/>
                  </a:lnTo>
                  <a:lnTo>
                    <a:pt x="53" y="23"/>
                  </a:lnTo>
                  <a:lnTo>
                    <a:pt x="46" y="30"/>
                  </a:lnTo>
                  <a:lnTo>
                    <a:pt x="39" y="36"/>
                  </a:lnTo>
                  <a:lnTo>
                    <a:pt x="33" y="44"/>
                  </a:lnTo>
                  <a:lnTo>
                    <a:pt x="28" y="51"/>
                  </a:lnTo>
                  <a:lnTo>
                    <a:pt x="24" y="60"/>
                  </a:lnTo>
                  <a:lnTo>
                    <a:pt x="21" y="69"/>
                  </a:lnTo>
                  <a:lnTo>
                    <a:pt x="18" y="84"/>
                  </a:lnTo>
                  <a:lnTo>
                    <a:pt x="20" y="99"/>
                  </a:lnTo>
                  <a:lnTo>
                    <a:pt x="22" y="114"/>
                  </a:lnTo>
                  <a:lnTo>
                    <a:pt x="23" y="129"/>
                  </a:lnTo>
                  <a:lnTo>
                    <a:pt x="22" y="133"/>
                  </a:lnTo>
                  <a:lnTo>
                    <a:pt x="18" y="138"/>
                  </a:lnTo>
                  <a:lnTo>
                    <a:pt x="14" y="142"/>
                  </a:lnTo>
                  <a:lnTo>
                    <a:pt x="12" y="142"/>
                  </a:lnTo>
                  <a:lnTo>
                    <a:pt x="2" y="121"/>
                  </a:lnTo>
                  <a:lnTo>
                    <a:pt x="0" y="99"/>
                  </a:lnTo>
                  <a:lnTo>
                    <a:pt x="5" y="80"/>
                  </a:lnTo>
                  <a:lnTo>
                    <a:pt x="13" y="59"/>
                  </a:lnTo>
                  <a:lnTo>
                    <a:pt x="24" y="40"/>
                  </a:lnTo>
                  <a:lnTo>
                    <a:pt x="40" y="24"/>
                  </a:lnTo>
                  <a:lnTo>
                    <a:pt x="56" y="10"/>
                  </a:lnTo>
                  <a:lnTo>
                    <a:pt x="75" y="0"/>
                  </a:lnTo>
                  <a:lnTo>
                    <a:pt x="78" y="0"/>
                  </a:lnTo>
                  <a:lnTo>
                    <a:pt x="77" y="5"/>
                  </a:lnTo>
                  <a:lnTo>
                    <a:pt x="73" y="9"/>
                  </a:lnTo>
                  <a:lnTo>
                    <a:pt x="69" y="1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7" name="Freeform 40"/>
            <p:cNvSpPr>
              <a:spLocks/>
            </p:cNvSpPr>
            <p:nvPr/>
          </p:nvSpPr>
          <p:spPr bwMode="auto">
            <a:xfrm>
              <a:off x="2731" y="3733"/>
              <a:ext cx="70" cy="26"/>
            </a:xfrm>
            <a:custGeom>
              <a:avLst/>
              <a:gdLst>
                <a:gd name="T0" fmla="*/ 8 w 141"/>
                <a:gd name="T1" fmla="*/ 1 h 51"/>
                <a:gd name="T2" fmla="*/ 8 w 141"/>
                <a:gd name="T3" fmla="*/ 0 h 51"/>
                <a:gd name="T4" fmla="*/ 8 w 141"/>
                <a:gd name="T5" fmla="*/ 1 h 51"/>
                <a:gd name="T6" fmla="*/ 7 w 141"/>
                <a:gd name="T7" fmla="*/ 1 h 51"/>
                <a:gd name="T8" fmla="*/ 6 w 141"/>
                <a:gd name="T9" fmla="*/ 2 h 51"/>
                <a:gd name="T10" fmla="*/ 5 w 141"/>
                <a:gd name="T11" fmla="*/ 2 h 51"/>
                <a:gd name="T12" fmla="*/ 3 w 141"/>
                <a:gd name="T13" fmla="*/ 3 h 51"/>
                <a:gd name="T14" fmla="*/ 1 w 141"/>
                <a:gd name="T15" fmla="*/ 3 h 51"/>
                <a:gd name="T16" fmla="*/ 0 w 141"/>
                <a:gd name="T17" fmla="*/ 3 h 51"/>
                <a:gd name="T18" fmla="*/ 0 w 141"/>
                <a:gd name="T19" fmla="*/ 3 h 51"/>
                <a:gd name="T20" fmla="*/ 1 w 141"/>
                <a:gd name="T21" fmla="*/ 3 h 51"/>
                <a:gd name="T22" fmla="*/ 2 w 141"/>
                <a:gd name="T23" fmla="*/ 3 h 51"/>
                <a:gd name="T24" fmla="*/ 4 w 141"/>
                <a:gd name="T25" fmla="*/ 4 h 51"/>
                <a:gd name="T26" fmla="*/ 5 w 141"/>
                <a:gd name="T27" fmla="*/ 4 h 51"/>
                <a:gd name="T28" fmla="*/ 7 w 141"/>
                <a:gd name="T29" fmla="*/ 3 h 51"/>
                <a:gd name="T30" fmla="*/ 8 w 141"/>
                <a:gd name="T31" fmla="*/ 2 h 51"/>
                <a:gd name="T32" fmla="*/ 8 w 141"/>
                <a:gd name="T33" fmla="*/ 1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1"/>
                <a:gd name="T52" fmla="*/ 0 h 51"/>
                <a:gd name="T53" fmla="*/ 141 w 141"/>
                <a:gd name="T54" fmla="*/ 51 h 5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1" h="51">
                  <a:moveTo>
                    <a:pt x="141" y="6"/>
                  </a:moveTo>
                  <a:lnTo>
                    <a:pt x="139" y="0"/>
                  </a:lnTo>
                  <a:lnTo>
                    <a:pt x="131" y="2"/>
                  </a:lnTo>
                  <a:lnTo>
                    <a:pt x="119" y="10"/>
                  </a:lnTo>
                  <a:lnTo>
                    <a:pt x="101" y="21"/>
                  </a:lnTo>
                  <a:lnTo>
                    <a:pt x="81" y="31"/>
                  </a:lnTo>
                  <a:lnTo>
                    <a:pt x="56" y="39"/>
                  </a:lnTo>
                  <a:lnTo>
                    <a:pt x="29" y="41"/>
                  </a:lnTo>
                  <a:lnTo>
                    <a:pt x="0" y="34"/>
                  </a:lnTo>
                  <a:lnTo>
                    <a:pt x="6" y="37"/>
                  </a:lnTo>
                  <a:lnTo>
                    <a:pt x="20" y="41"/>
                  </a:lnTo>
                  <a:lnTo>
                    <a:pt x="40" y="47"/>
                  </a:lnTo>
                  <a:lnTo>
                    <a:pt x="65" y="51"/>
                  </a:lnTo>
                  <a:lnTo>
                    <a:pt x="89" y="51"/>
                  </a:lnTo>
                  <a:lnTo>
                    <a:pt x="112" y="45"/>
                  </a:lnTo>
                  <a:lnTo>
                    <a:pt x="130" y="30"/>
                  </a:lnTo>
                  <a:lnTo>
                    <a:pt x="141" y="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68" name="Freeform 41"/>
            <p:cNvSpPr>
              <a:spLocks/>
            </p:cNvSpPr>
            <p:nvPr/>
          </p:nvSpPr>
          <p:spPr bwMode="auto">
            <a:xfrm>
              <a:off x="2196" y="3976"/>
              <a:ext cx="281" cy="80"/>
            </a:xfrm>
            <a:custGeom>
              <a:avLst/>
              <a:gdLst>
                <a:gd name="T0" fmla="*/ 0 w 563"/>
                <a:gd name="T1" fmla="*/ 1 h 159"/>
                <a:gd name="T2" fmla="*/ 3 w 563"/>
                <a:gd name="T3" fmla="*/ 0 h 159"/>
                <a:gd name="T4" fmla="*/ 3 w 563"/>
                <a:gd name="T5" fmla="*/ 1 h 159"/>
                <a:gd name="T6" fmla="*/ 4 w 563"/>
                <a:gd name="T7" fmla="*/ 1 h 159"/>
                <a:gd name="T8" fmla="*/ 4 w 563"/>
                <a:gd name="T9" fmla="*/ 1 h 159"/>
                <a:gd name="T10" fmla="*/ 6 w 563"/>
                <a:gd name="T11" fmla="*/ 2 h 159"/>
                <a:gd name="T12" fmla="*/ 7 w 563"/>
                <a:gd name="T13" fmla="*/ 2 h 159"/>
                <a:gd name="T14" fmla="*/ 7 w 563"/>
                <a:gd name="T15" fmla="*/ 3 h 159"/>
                <a:gd name="T16" fmla="*/ 8 w 563"/>
                <a:gd name="T17" fmla="*/ 4 h 159"/>
                <a:gd name="T18" fmla="*/ 8 w 563"/>
                <a:gd name="T19" fmla="*/ 4 h 159"/>
                <a:gd name="T20" fmla="*/ 8 w 563"/>
                <a:gd name="T21" fmla="*/ 4 h 159"/>
                <a:gd name="T22" fmla="*/ 9 w 563"/>
                <a:gd name="T23" fmla="*/ 4 h 159"/>
                <a:gd name="T24" fmla="*/ 9 w 563"/>
                <a:gd name="T25" fmla="*/ 3 h 159"/>
                <a:gd name="T26" fmla="*/ 10 w 563"/>
                <a:gd name="T27" fmla="*/ 3 h 159"/>
                <a:gd name="T28" fmla="*/ 12 w 563"/>
                <a:gd name="T29" fmla="*/ 2 h 159"/>
                <a:gd name="T30" fmla="*/ 13 w 563"/>
                <a:gd name="T31" fmla="*/ 2 h 159"/>
                <a:gd name="T32" fmla="*/ 14 w 563"/>
                <a:gd name="T33" fmla="*/ 2 h 159"/>
                <a:gd name="T34" fmla="*/ 16 w 563"/>
                <a:gd name="T35" fmla="*/ 3 h 159"/>
                <a:gd name="T36" fmla="*/ 17 w 563"/>
                <a:gd name="T37" fmla="*/ 3 h 159"/>
                <a:gd name="T38" fmla="*/ 18 w 563"/>
                <a:gd name="T39" fmla="*/ 4 h 159"/>
                <a:gd name="T40" fmla="*/ 18 w 563"/>
                <a:gd name="T41" fmla="*/ 4 h 159"/>
                <a:gd name="T42" fmla="*/ 19 w 563"/>
                <a:gd name="T43" fmla="*/ 4 h 159"/>
                <a:gd name="T44" fmla="*/ 20 w 563"/>
                <a:gd name="T45" fmla="*/ 5 h 159"/>
                <a:gd name="T46" fmla="*/ 21 w 563"/>
                <a:gd name="T47" fmla="*/ 5 h 159"/>
                <a:gd name="T48" fmla="*/ 22 w 563"/>
                <a:gd name="T49" fmla="*/ 5 h 159"/>
                <a:gd name="T50" fmla="*/ 23 w 563"/>
                <a:gd name="T51" fmla="*/ 5 h 159"/>
                <a:gd name="T52" fmla="*/ 24 w 563"/>
                <a:gd name="T53" fmla="*/ 5 h 159"/>
                <a:gd name="T54" fmla="*/ 25 w 563"/>
                <a:gd name="T55" fmla="*/ 5 h 159"/>
                <a:gd name="T56" fmla="*/ 25 w 563"/>
                <a:gd name="T57" fmla="*/ 5 h 159"/>
                <a:gd name="T58" fmla="*/ 26 w 563"/>
                <a:gd name="T59" fmla="*/ 5 h 159"/>
                <a:gd name="T60" fmla="*/ 27 w 563"/>
                <a:gd name="T61" fmla="*/ 5 h 159"/>
                <a:gd name="T62" fmla="*/ 28 w 563"/>
                <a:gd name="T63" fmla="*/ 5 h 159"/>
                <a:gd name="T64" fmla="*/ 28 w 563"/>
                <a:gd name="T65" fmla="*/ 5 h 159"/>
                <a:gd name="T66" fmla="*/ 29 w 563"/>
                <a:gd name="T67" fmla="*/ 5 h 159"/>
                <a:gd name="T68" fmla="*/ 31 w 563"/>
                <a:gd name="T69" fmla="*/ 5 h 159"/>
                <a:gd name="T70" fmla="*/ 35 w 563"/>
                <a:gd name="T71" fmla="*/ 9 h 159"/>
                <a:gd name="T72" fmla="*/ 26 w 563"/>
                <a:gd name="T73" fmla="*/ 10 h 159"/>
                <a:gd name="T74" fmla="*/ 6 w 563"/>
                <a:gd name="T75" fmla="*/ 9 h 159"/>
                <a:gd name="T76" fmla="*/ 1 w 563"/>
                <a:gd name="T77" fmla="*/ 6 h 159"/>
                <a:gd name="T78" fmla="*/ 0 w 563"/>
                <a:gd name="T79" fmla="*/ 2 h 159"/>
                <a:gd name="T80" fmla="*/ 0 w 563"/>
                <a:gd name="T81" fmla="*/ 1 h 1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3"/>
                <a:gd name="T124" fmla="*/ 0 h 159"/>
                <a:gd name="T125" fmla="*/ 563 w 563"/>
                <a:gd name="T126" fmla="*/ 159 h 15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3" h="159">
                  <a:moveTo>
                    <a:pt x="13" y="5"/>
                  </a:moveTo>
                  <a:lnTo>
                    <a:pt x="52" y="0"/>
                  </a:lnTo>
                  <a:lnTo>
                    <a:pt x="55" y="1"/>
                  </a:lnTo>
                  <a:lnTo>
                    <a:pt x="66" y="6"/>
                  </a:lnTo>
                  <a:lnTo>
                    <a:pt x="79" y="13"/>
                  </a:lnTo>
                  <a:lnTo>
                    <a:pt x="96" y="22"/>
                  </a:lnTo>
                  <a:lnTo>
                    <a:pt x="112" y="31"/>
                  </a:lnTo>
                  <a:lnTo>
                    <a:pt x="126" y="41"/>
                  </a:lnTo>
                  <a:lnTo>
                    <a:pt x="134" y="52"/>
                  </a:lnTo>
                  <a:lnTo>
                    <a:pt x="136" y="62"/>
                  </a:lnTo>
                  <a:lnTo>
                    <a:pt x="138" y="60"/>
                  </a:lnTo>
                  <a:lnTo>
                    <a:pt x="146" y="54"/>
                  </a:lnTo>
                  <a:lnTo>
                    <a:pt x="158" y="46"/>
                  </a:lnTo>
                  <a:lnTo>
                    <a:pt x="174" y="38"/>
                  </a:lnTo>
                  <a:lnTo>
                    <a:pt x="192" y="32"/>
                  </a:lnTo>
                  <a:lnTo>
                    <a:pt x="214" y="29"/>
                  </a:lnTo>
                  <a:lnTo>
                    <a:pt x="237" y="30"/>
                  </a:lnTo>
                  <a:lnTo>
                    <a:pt x="263" y="38"/>
                  </a:lnTo>
                  <a:lnTo>
                    <a:pt x="275" y="44"/>
                  </a:lnTo>
                  <a:lnTo>
                    <a:pt x="289" y="50"/>
                  </a:lnTo>
                  <a:lnTo>
                    <a:pt x="303" y="55"/>
                  </a:lnTo>
                  <a:lnTo>
                    <a:pt x="317" y="60"/>
                  </a:lnTo>
                  <a:lnTo>
                    <a:pt x="331" y="65"/>
                  </a:lnTo>
                  <a:lnTo>
                    <a:pt x="344" y="68"/>
                  </a:lnTo>
                  <a:lnTo>
                    <a:pt x="358" y="71"/>
                  </a:lnTo>
                  <a:lnTo>
                    <a:pt x="372" y="74"/>
                  </a:lnTo>
                  <a:lnTo>
                    <a:pt x="386" y="76"/>
                  </a:lnTo>
                  <a:lnTo>
                    <a:pt x="400" y="77"/>
                  </a:lnTo>
                  <a:lnTo>
                    <a:pt x="412" y="77"/>
                  </a:lnTo>
                  <a:lnTo>
                    <a:pt x="426" y="77"/>
                  </a:lnTo>
                  <a:lnTo>
                    <a:pt x="439" y="76"/>
                  </a:lnTo>
                  <a:lnTo>
                    <a:pt x="452" y="73"/>
                  </a:lnTo>
                  <a:lnTo>
                    <a:pt x="463" y="69"/>
                  </a:lnTo>
                  <a:lnTo>
                    <a:pt x="475" y="65"/>
                  </a:lnTo>
                  <a:lnTo>
                    <a:pt x="507" y="66"/>
                  </a:lnTo>
                  <a:lnTo>
                    <a:pt x="563" y="129"/>
                  </a:lnTo>
                  <a:lnTo>
                    <a:pt x="422" y="159"/>
                  </a:lnTo>
                  <a:lnTo>
                    <a:pt x="107" y="135"/>
                  </a:lnTo>
                  <a:lnTo>
                    <a:pt x="24" y="82"/>
                  </a:lnTo>
                  <a:lnTo>
                    <a:pt x="0" y="22"/>
                  </a:lnTo>
                  <a:lnTo>
                    <a:pt x="13" y="5"/>
                  </a:lnTo>
                  <a:close/>
                </a:path>
              </a:pathLst>
            </a:custGeom>
            <a:solidFill>
              <a:srgbClr val="E8CC9E"/>
            </a:solidFill>
            <a:ln w="9525">
              <a:noFill/>
              <a:round/>
              <a:headEnd/>
              <a:tailEnd/>
            </a:ln>
          </p:spPr>
          <p:txBody>
            <a:bodyPr/>
            <a:lstStyle/>
            <a:p>
              <a:endParaRPr lang="en-US">
                <a:latin typeface="Comic Sans MS" pitchFamily="66" charset="0"/>
              </a:endParaRPr>
            </a:p>
          </p:txBody>
        </p:sp>
        <p:sp>
          <p:nvSpPr>
            <p:cNvPr id="52269" name="Freeform 42"/>
            <p:cNvSpPr>
              <a:spLocks/>
            </p:cNvSpPr>
            <p:nvPr/>
          </p:nvSpPr>
          <p:spPr bwMode="auto">
            <a:xfrm>
              <a:off x="2184" y="3983"/>
              <a:ext cx="379" cy="340"/>
            </a:xfrm>
            <a:custGeom>
              <a:avLst/>
              <a:gdLst>
                <a:gd name="T0" fmla="*/ 0 w 758"/>
                <a:gd name="T1" fmla="*/ 0 h 679"/>
                <a:gd name="T2" fmla="*/ 9 w 758"/>
                <a:gd name="T3" fmla="*/ 33 h 679"/>
                <a:gd name="T4" fmla="*/ 15 w 758"/>
                <a:gd name="T5" fmla="*/ 38 h 679"/>
                <a:gd name="T6" fmla="*/ 17 w 758"/>
                <a:gd name="T7" fmla="*/ 42 h 679"/>
                <a:gd name="T8" fmla="*/ 17 w 758"/>
                <a:gd name="T9" fmla="*/ 42 h 679"/>
                <a:gd name="T10" fmla="*/ 18 w 758"/>
                <a:gd name="T11" fmla="*/ 42 h 679"/>
                <a:gd name="T12" fmla="*/ 19 w 758"/>
                <a:gd name="T13" fmla="*/ 42 h 679"/>
                <a:gd name="T14" fmla="*/ 19 w 758"/>
                <a:gd name="T15" fmla="*/ 43 h 679"/>
                <a:gd name="T16" fmla="*/ 20 w 758"/>
                <a:gd name="T17" fmla="*/ 43 h 679"/>
                <a:gd name="T18" fmla="*/ 21 w 758"/>
                <a:gd name="T19" fmla="*/ 43 h 679"/>
                <a:gd name="T20" fmla="*/ 22 w 758"/>
                <a:gd name="T21" fmla="*/ 43 h 679"/>
                <a:gd name="T22" fmla="*/ 22 w 758"/>
                <a:gd name="T23" fmla="*/ 43 h 679"/>
                <a:gd name="T24" fmla="*/ 23 w 758"/>
                <a:gd name="T25" fmla="*/ 42 h 679"/>
                <a:gd name="T26" fmla="*/ 47 w 758"/>
                <a:gd name="T27" fmla="*/ 42 h 679"/>
                <a:gd name="T28" fmla="*/ 38 w 758"/>
                <a:gd name="T29" fmla="*/ 6 h 679"/>
                <a:gd name="T30" fmla="*/ 11 w 758"/>
                <a:gd name="T31" fmla="*/ 6 h 679"/>
                <a:gd name="T32" fmla="*/ 7 w 758"/>
                <a:gd name="T33" fmla="*/ 5 h 679"/>
                <a:gd name="T34" fmla="*/ 0 w 758"/>
                <a:gd name="T35" fmla="*/ 0 h 6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58"/>
                <a:gd name="T55" fmla="*/ 0 h 679"/>
                <a:gd name="T56" fmla="*/ 758 w 758"/>
                <a:gd name="T57" fmla="*/ 679 h 6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58" h="679">
                  <a:moveTo>
                    <a:pt x="0" y="0"/>
                  </a:moveTo>
                  <a:lnTo>
                    <a:pt x="143" y="513"/>
                  </a:lnTo>
                  <a:lnTo>
                    <a:pt x="249" y="606"/>
                  </a:lnTo>
                  <a:lnTo>
                    <a:pt x="266" y="665"/>
                  </a:lnTo>
                  <a:lnTo>
                    <a:pt x="270" y="666"/>
                  </a:lnTo>
                  <a:lnTo>
                    <a:pt x="278" y="668"/>
                  </a:lnTo>
                  <a:lnTo>
                    <a:pt x="289" y="672"/>
                  </a:lnTo>
                  <a:lnTo>
                    <a:pt x="303" y="674"/>
                  </a:lnTo>
                  <a:lnTo>
                    <a:pt x="317" y="678"/>
                  </a:lnTo>
                  <a:lnTo>
                    <a:pt x="332" y="679"/>
                  </a:lnTo>
                  <a:lnTo>
                    <a:pt x="343" y="678"/>
                  </a:lnTo>
                  <a:lnTo>
                    <a:pt x="351" y="674"/>
                  </a:lnTo>
                  <a:lnTo>
                    <a:pt x="366" y="659"/>
                  </a:lnTo>
                  <a:lnTo>
                    <a:pt x="758" y="672"/>
                  </a:lnTo>
                  <a:lnTo>
                    <a:pt x="594" y="94"/>
                  </a:lnTo>
                  <a:lnTo>
                    <a:pt x="175" y="84"/>
                  </a:lnTo>
                  <a:lnTo>
                    <a:pt x="124" y="67"/>
                  </a:lnTo>
                  <a:lnTo>
                    <a:pt x="0" y="0"/>
                  </a:lnTo>
                  <a:close/>
                </a:path>
              </a:pathLst>
            </a:custGeom>
            <a:solidFill>
              <a:srgbClr val="A07A30"/>
            </a:solidFill>
            <a:ln w="9525">
              <a:noFill/>
              <a:round/>
              <a:headEnd/>
              <a:tailEnd/>
            </a:ln>
          </p:spPr>
          <p:txBody>
            <a:bodyPr/>
            <a:lstStyle/>
            <a:p>
              <a:endParaRPr lang="en-US">
                <a:latin typeface="Comic Sans MS" pitchFamily="66" charset="0"/>
              </a:endParaRPr>
            </a:p>
          </p:txBody>
        </p:sp>
        <p:sp>
          <p:nvSpPr>
            <p:cNvPr id="52270" name="Freeform 43"/>
            <p:cNvSpPr>
              <a:spLocks/>
            </p:cNvSpPr>
            <p:nvPr/>
          </p:nvSpPr>
          <p:spPr bwMode="auto">
            <a:xfrm>
              <a:off x="2531" y="4133"/>
              <a:ext cx="31" cy="160"/>
            </a:xfrm>
            <a:custGeom>
              <a:avLst/>
              <a:gdLst>
                <a:gd name="T0" fmla="*/ 2 w 62"/>
                <a:gd name="T1" fmla="*/ 0 h 322"/>
                <a:gd name="T2" fmla="*/ 3 w 62"/>
                <a:gd name="T3" fmla="*/ 2 h 322"/>
                <a:gd name="T4" fmla="*/ 3 w 62"/>
                <a:gd name="T5" fmla="*/ 4 h 322"/>
                <a:gd name="T6" fmla="*/ 4 w 62"/>
                <a:gd name="T7" fmla="*/ 7 h 322"/>
                <a:gd name="T8" fmla="*/ 4 w 62"/>
                <a:gd name="T9" fmla="*/ 9 h 322"/>
                <a:gd name="T10" fmla="*/ 4 w 62"/>
                <a:gd name="T11" fmla="*/ 12 h 322"/>
                <a:gd name="T12" fmla="*/ 4 w 62"/>
                <a:gd name="T13" fmla="*/ 14 h 322"/>
                <a:gd name="T14" fmla="*/ 4 w 62"/>
                <a:gd name="T15" fmla="*/ 16 h 322"/>
                <a:gd name="T16" fmla="*/ 3 w 62"/>
                <a:gd name="T17" fmla="*/ 19 h 322"/>
                <a:gd name="T18" fmla="*/ 3 w 62"/>
                <a:gd name="T19" fmla="*/ 19 h 322"/>
                <a:gd name="T20" fmla="*/ 3 w 62"/>
                <a:gd name="T21" fmla="*/ 19 h 322"/>
                <a:gd name="T22" fmla="*/ 2 w 62"/>
                <a:gd name="T23" fmla="*/ 20 h 322"/>
                <a:gd name="T24" fmla="*/ 2 w 62"/>
                <a:gd name="T25" fmla="*/ 19 h 322"/>
                <a:gd name="T26" fmla="*/ 3 w 62"/>
                <a:gd name="T27" fmla="*/ 17 h 322"/>
                <a:gd name="T28" fmla="*/ 3 w 62"/>
                <a:gd name="T29" fmla="*/ 15 h 322"/>
                <a:gd name="T30" fmla="*/ 3 w 62"/>
                <a:gd name="T31" fmla="*/ 12 h 322"/>
                <a:gd name="T32" fmla="*/ 3 w 62"/>
                <a:gd name="T33" fmla="*/ 10 h 322"/>
                <a:gd name="T34" fmla="*/ 2 w 62"/>
                <a:gd name="T35" fmla="*/ 8 h 322"/>
                <a:gd name="T36" fmla="*/ 2 w 62"/>
                <a:gd name="T37" fmla="*/ 5 h 322"/>
                <a:gd name="T38" fmla="*/ 1 w 62"/>
                <a:gd name="T39" fmla="*/ 3 h 322"/>
                <a:gd name="T40" fmla="*/ 0 w 62"/>
                <a:gd name="T41" fmla="*/ 1 h 322"/>
                <a:gd name="T42" fmla="*/ 1 w 62"/>
                <a:gd name="T43" fmla="*/ 0 h 322"/>
                <a:gd name="T44" fmla="*/ 1 w 62"/>
                <a:gd name="T45" fmla="*/ 0 h 322"/>
                <a:gd name="T46" fmla="*/ 1 w 62"/>
                <a:gd name="T47" fmla="*/ 0 h 322"/>
                <a:gd name="T48" fmla="*/ 2 w 62"/>
                <a:gd name="T49" fmla="*/ 0 h 322"/>
                <a:gd name="T50" fmla="*/ 2 w 62"/>
                <a:gd name="T51" fmla="*/ 0 h 3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
                <a:gd name="T79" fmla="*/ 0 h 322"/>
                <a:gd name="T80" fmla="*/ 62 w 62"/>
                <a:gd name="T81" fmla="*/ 322 h 32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 h="322">
                  <a:moveTo>
                    <a:pt x="20" y="3"/>
                  </a:moveTo>
                  <a:lnTo>
                    <a:pt x="34" y="40"/>
                  </a:lnTo>
                  <a:lnTo>
                    <a:pt x="44" y="78"/>
                  </a:lnTo>
                  <a:lnTo>
                    <a:pt x="54" y="116"/>
                  </a:lnTo>
                  <a:lnTo>
                    <a:pt x="59" y="154"/>
                  </a:lnTo>
                  <a:lnTo>
                    <a:pt x="62" y="193"/>
                  </a:lnTo>
                  <a:lnTo>
                    <a:pt x="61" y="232"/>
                  </a:lnTo>
                  <a:lnTo>
                    <a:pt x="55" y="271"/>
                  </a:lnTo>
                  <a:lnTo>
                    <a:pt x="44" y="309"/>
                  </a:lnTo>
                  <a:lnTo>
                    <a:pt x="41" y="314"/>
                  </a:lnTo>
                  <a:lnTo>
                    <a:pt x="36" y="319"/>
                  </a:lnTo>
                  <a:lnTo>
                    <a:pt x="31" y="322"/>
                  </a:lnTo>
                  <a:lnTo>
                    <a:pt x="29" y="319"/>
                  </a:lnTo>
                  <a:lnTo>
                    <a:pt x="34" y="280"/>
                  </a:lnTo>
                  <a:lnTo>
                    <a:pt x="36" y="242"/>
                  </a:lnTo>
                  <a:lnTo>
                    <a:pt x="36" y="204"/>
                  </a:lnTo>
                  <a:lnTo>
                    <a:pt x="34" y="168"/>
                  </a:lnTo>
                  <a:lnTo>
                    <a:pt x="29" y="131"/>
                  </a:lnTo>
                  <a:lnTo>
                    <a:pt x="21" y="94"/>
                  </a:lnTo>
                  <a:lnTo>
                    <a:pt x="12" y="57"/>
                  </a:lnTo>
                  <a:lnTo>
                    <a:pt x="0" y="20"/>
                  </a:lnTo>
                  <a:lnTo>
                    <a:pt x="1" y="13"/>
                  </a:lnTo>
                  <a:lnTo>
                    <a:pt x="8" y="5"/>
                  </a:lnTo>
                  <a:lnTo>
                    <a:pt x="16" y="0"/>
                  </a:lnTo>
                  <a:lnTo>
                    <a:pt x="20" y="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1" name="Freeform 44"/>
            <p:cNvSpPr>
              <a:spLocks/>
            </p:cNvSpPr>
            <p:nvPr/>
          </p:nvSpPr>
          <p:spPr bwMode="auto">
            <a:xfrm>
              <a:off x="2473" y="4024"/>
              <a:ext cx="99" cy="294"/>
            </a:xfrm>
            <a:custGeom>
              <a:avLst/>
              <a:gdLst>
                <a:gd name="T0" fmla="*/ 0 w 197"/>
                <a:gd name="T1" fmla="*/ 1 h 588"/>
                <a:gd name="T2" fmla="*/ 2 w 197"/>
                <a:gd name="T3" fmla="*/ 5 h 588"/>
                <a:gd name="T4" fmla="*/ 3 w 197"/>
                <a:gd name="T5" fmla="*/ 9 h 588"/>
                <a:gd name="T6" fmla="*/ 4 w 197"/>
                <a:gd name="T7" fmla="*/ 13 h 588"/>
                <a:gd name="T8" fmla="*/ 6 w 197"/>
                <a:gd name="T9" fmla="*/ 18 h 588"/>
                <a:gd name="T10" fmla="*/ 7 w 197"/>
                <a:gd name="T11" fmla="*/ 22 h 588"/>
                <a:gd name="T12" fmla="*/ 8 w 197"/>
                <a:gd name="T13" fmla="*/ 27 h 588"/>
                <a:gd name="T14" fmla="*/ 10 w 197"/>
                <a:gd name="T15" fmla="*/ 31 h 588"/>
                <a:gd name="T16" fmla="*/ 11 w 197"/>
                <a:gd name="T17" fmla="*/ 36 h 588"/>
                <a:gd name="T18" fmla="*/ 12 w 197"/>
                <a:gd name="T19" fmla="*/ 37 h 588"/>
                <a:gd name="T20" fmla="*/ 12 w 197"/>
                <a:gd name="T21" fmla="*/ 37 h 588"/>
                <a:gd name="T22" fmla="*/ 13 w 197"/>
                <a:gd name="T23" fmla="*/ 37 h 588"/>
                <a:gd name="T24" fmla="*/ 13 w 197"/>
                <a:gd name="T25" fmla="*/ 37 h 588"/>
                <a:gd name="T26" fmla="*/ 12 w 197"/>
                <a:gd name="T27" fmla="*/ 31 h 588"/>
                <a:gd name="T28" fmla="*/ 10 w 197"/>
                <a:gd name="T29" fmla="*/ 27 h 588"/>
                <a:gd name="T30" fmla="*/ 9 w 197"/>
                <a:gd name="T31" fmla="*/ 22 h 588"/>
                <a:gd name="T32" fmla="*/ 8 w 197"/>
                <a:gd name="T33" fmla="*/ 18 h 588"/>
                <a:gd name="T34" fmla="*/ 6 w 197"/>
                <a:gd name="T35" fmla="*/ 14 h 588"/>
                <a:gd name="T36" fmla="*/ 5 w 197"/>
                <a:gd name="T37" fmla="*/ 9 h 588"/>
                <a:gd name="T38" fmla="*/ 3 w 197"/>
                <a:gd name="T39" fmla="*/ 5 h 588"/>
                <a:gd name="T40" fmla="*/ 1 w 197"/>
                <a:gd name="T41" fmla="*/ 1 h 588"/>
                <a:gd name="T42" fmla="*/ 1 w 197"/>
                <a:gd name="T43" fmla="*/ 1 h 588"/>
                <a:gd name="T44" fmla="*/ 1 w 197"/>
                <a:gd name="T45" fmla="*/ 1 h 588"/>
                <a:gd name="T46" fmla="*/ 1 w 197"/>
                <a:gd name="T47" fmla="*/ 0 h 588"/>
                <a:gd name="T48" fmla="*/ 0 w 197"/>
                <a:gd name="T49" fmla="*/ 1 h 588"/>
                <a:gd name="T50" fmla="*/ 0 w 197"/>
                <a:gd name="T51" fmla="*/ 1 h 5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7"/>
                <a:gd name="T79" fmla="*/ 0 h 588"/>
                <a:gd name="T80" fmla="*/ 197 w 197"/>
                <a:gd name="T81" fmla="*/ 588 h 58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7" h="588">
                  <a:moveTo>
                    <a:pt x="0" y="4"/>
                  </a:moveTo>
                  <a:lnTo>
                    <a:pt x="20" y="76"/>
                  </a:lnTo>
                  <a:lnTo>
                    <a:pt x="41" y="147"/>
                  </a:lnTo>
                  <a:lnTo>
                    <a:pt x="61" y="219"/>
                  </a:lnTo>
                  <a:lnTo>
                    <a:pt x="82" y="290"/>
                  </a:lnTo>
                  <a:lnTo>
                    <a:pt x="104" y="362"/>
                  </a:lnTo>
                  <a:lnTo>
                    <a:pt x="127" y="433"/>
                  </a:lnTo>
                  <a:lnTo>
                    <a:pt x="151" y="503"/>
                  </a:lnTo>
                  <a:lnTo>
                    <a:pt x="176" y="573"/>
                  </a:lnTo>
                  <a:lnTo>
                    <a:pt x="181" y="578"/>
                  </a:lnTo>
                  <a:lnTo>
                    <a:pt x="188" y="585"/>
                  </a:lnTo>
                  <a:lnTo>
                    <a:pt x="195" y="588"/>
                  </a:lnTo>
                  <a:lnTo>
                    <a:pt x="197" y="584"/>
                  </a:lnTo>
                  <a:lnTo>
                    <a:pt x="180" y="511"/>
                  </a:lnTo>
                  <a:lnTo>
                    <a:pt x="160" y="440"/>
                  </a:lnTo>
                  <a:lnTo>
                    <a:pt x="138" y="367"/>
                  </a:lnTo>
                  <a:lnTo>
                    <a:pt x="114" y="296"/>
                  </a:lnTo>
                  <a:lnTo>
                    <a:pt x="90" y="225"/>
                  </a:lnTo>
                  <a:lnTo>
                    <a:pt x="65" y="154"/>
                  </a:lnTo>
                  <a:lnTo>
                    <a:pt x="41" y="83"/>
                  </a:lnTo>
                  <a:lnTo>
                    <a:pt x="16" y="12"/>
                  </a:lnTo>
                  <a:lnTo>
                    <a:pt x="13" y="7"/>
                  </a:lnTo>
                  <a:lnTo>
                    <a:pt x="7" y="1"/>
                  </a:lnTo>
                  <a:lnTo>
                    <a:pt x="1" y="0"/>
                  </a:lnTo>
                  <a:lnTo>
                    <a:pt x="0" y="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2" name="Freeform 45"/>
            <p:cNvSpPr>
              <a:spLocks/>
            </p:cNvSpPr>
            <p:nvPr/>
          </p:nvSpPr>
          <p:spPr bwMode="auto">
            <a:xfrm>
              <a:off x="2260" y="4024"/>
              <a:ext cx="98" cy="294"/>
            </a:xfrm>
            <a:custGeom>
              <a:avLst/>
              <a:gdLst>
                <a:gd name="T0" fmla="*/ 0 w 196"/>
                <a:gd name="T1" fmla="*/ 1 h 588"/>
                <a:gd name="T2" fmla="*/ 2 w 196"/>
                <a:gd name="T3" fmla="*/ 5 h 588"/>
                <a:gd name="T4" fmla="*/ 3 w 196"/>
                <a:gd name="T5" fmla="*/ 9 h 588"/>
                <a:gd name="T6" fmla="*/ 3 w 196"/>
                <a:gd name="T7" fmla="*/ 13 h 588"/>
                <a:gd name="T8" fmla="*/ 6 w 196"/>
                <a:gd name="T9" fmla="*/ 18 h 588"/>
                <a:gd name="T10" fmla="*/ 6 w 196"/>
                <a:gd name="T11" fmla="*/ 22 h 588"/>
                <a:gd name="T12" fmla="*/ 7 w 196"/>
                <a:gd name="T13" fmla="*/ 27 h 588"/>
                <a:gd name="T14" fmla="*/ 10 w 196"/>
                <a:gd name="T15" fmla="*/ 31 h 588"/>
                <a:gd name="T16" fmla="*/ 11 w 196"/>
                <a:gd name="T17" fmla="*/ 36 h 588"/>
                <a:gd name="T18" fmla="*/ 12 w 196"/>
                <a:gd name="T19" fmla="*/ 37 h 588"/>
                <a:gd name="T20" fmla="*/ 12 w 196"/>
                <a:gd name="T21" fmla="*/ 37 h 588"/>
                <a:gd name="T22" fmla="*/ 12 w 196"/>
                <a:gd name="T23" fmla="*/ 37 h 588"/>
                <a:gd name="T24" fmla="*/ 12 w 196"/>
                <a:gd name="T25" fmla="*/ 37 h 588"/>
                <a:gd name="T26" fmla="*/ 12 w 196"/>
                <a:gd name="T27" fmla="*/ 31 h 588"/>
                <a:gd name="T28" fmla="*/ 10 w 196"/>
                <a:gd name="T29" fmla="*/ 27 h 588"/>
                <a:gd name="T30" fmla="*/ 9 w 196"/>
                <a:gd name="T31" fmla="*/ 22 h 588"/>
                <a:gd name="T32" fmla="*/ 7 w 196"/>
                <a:gd name="T33" fmla="*/ 18 h 588"/>
                <a:gd name="T34" fmla="*/ 6 w 196"/>
                <a:gd name="T35" fmla="*/ 14 h 588"/>
                <a:gd name="T36" fmla="*/ 5 w 196"/>
                <a:gd name="T37" fmla="*/ 9 h 588"/>
                <a:gd name="T38" fmla="*/ 3 w 196"/>
                <a:gd name="T39" fmla="*/ 5 h 588"/>
                <a:gd name="T40" fmla="*/ 1 w 196"/>
                <a:gd name="T41" fmla="*/ 1 h 588"/>
                <a:gd name="T42" fmla="*/ 1 w 196"/>
                <a:gd name="T43" fmla="*/ 1 h 588"/>
                <a:gd name="T44" fmla="*/ 1 w 196"/>
                <a:gd name="T45" fmla="*/ 1 h 588"/>
                <a:gd name="T46" fmla="*/ 1 w 196"/>
                <a:gd name="T47" fmla="*/ 0 h 588"/>
                <a:gd name="T48" fmla="*/ 0 w 196"/>
                <a:gd name="T49" fmla="*/ 1 h 588"/>
                <a:gd name="T50" fmla="*/ 0 w 196"/>
                <a:gd name="T51" fmla="*/ 1 h 5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6"/>
                <a:gd name="T79" fmla="*/ 0 h 588"/>
                <a:gd name="T80" fmla="*/ 196 w 196"/>
                <a:gd name="T81" fmla="*/ 588 h 58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6" h="588">
                  <a:moveTo>
                    <a:pt x="0" y="4"/>
                  </a:moveTo>
                  <a:lnTo>
                    <a:pt x="20" y="76"/>
                  </a:lnTo>
                  <a:lnTo>
                    <a:pt x="40" y="147"/>
                  </a:lnTo>
                  <a:lnTo>
                    <a:pt x="60" y="219"/>
                  </a:lnTo>
                  <a:lnTo>
                    <a:pt x="82" y="290"/>
                  </a:lnTo>
                  <a:lnTo>
                    <a:pt x="104" y="362"/>
                  </a:lnTo>
                  <a:lnTo>
                    <a:pt x="126" y="433"/>
                  </a:lnTo>
                  <a:lnTo>
                    <a:pt x="150" y="503"/>
                  </a:lnTo>
                  <a:lnTo>
                    <a:pt x="175" y="573"/>
                  </a:lnTo>
                  <a:lnTo>
                    <a:pt x="180" y="578"/>
                  </a:lnTo>
                  <a:lnTo>
                    <a:pt x="188" y="585"/>
                  </a:lnTo>
                  <a:lnTo>
                    <a:pt x="194" y="588"/>
                  </a:lnTo>
                  <a:lnTo>
                    <a:pt x="196" y="584"/>
                  </a:lnTo>
                  <a:lnTo>
                    <a:pt x="179" y="511"/>
                  </a:lnTo>
                  <a:lnTo>
                    <a:pt x="159" y="440"/>
                  </a:lnTo>
                  <a:lnTo>
                    <a:pt x="137" y="367"/>
                  </a:lnTo>
                  <a:lnTo>
                    <a:pt x="113" y="296"/>
                  </a:lnTo>
                  <a:lnTo>
                    <a:pt x="89" y="225"/>
                  </a:lnTo>
                  <a:lnTo>
                    <a:pt x="65" y="154"/>
                  </a:lnTo>
                  <a:lnTo>
                    <a:pt x="39" y="83"/>
                  </a:lnTo>
                  <a:lnTo>
                    <a:pt x="16" y="12"/>
                  </a:lnTo>
                  <a:lnTo>
                    <a:pt x="13" y="7"/>
                  </a:lnTo>
                  <a:lnTo>
                    <a:pt x="6" y="1"/>
                  </a:lnTo>
                  <a:lnTo>
                    <a:pt x="1" y="0"/>
                  </a:lnTo>
                  <a:lnTo>
                    <a:pt x="0" y="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3" name="Freeform 46"/>
            <p:cNvSpPr>
              <a:spLocks/>
            </p:cNvSpPr>
            <p:nvPr/>
          </p:nvSpPr>
          <p:spPr bwMode="auto">
            <a:xfrm>
              <a:off x="2224" y="4012"/>
              <a:ext cx="99" cy="295"/>
            </a:xfrm>
            <a:custGeom>
              <a:avLst/>
              <a:gdLst>
                <a:gd name="T0" fmla="*/ 0 w 197"/>
                <a:gd name="T1" fmla="*/ 1 h 588"/>
                <a:gd name="T2" fmla="*/ 2 w 197"/>
                <a:gd name="T3" fmla="*/ 5 h 588"/>
                <a:gd name="T4" fmla="*/ 3 w 197"/>
                <a:gd name="T5" fmla="*/ 10 h 588"/>
                <a:gd name="T6" fmla="*/ 4 w 197"/>
                <a:gd name="T7" fmla="*/ 14 h 588"/>
                <a:gd name="T8" fmla="*/ 6 w 197"/>
                <a:gd name="T9" fmla="*/ 19 h 588"/>
                <a:gd name="T10" fmla="*/ 7 w 197"/>
                <a:gd name="T11" fmla="*/ 23 h 588"/>
                <a:gd name="T12" fmla="*/ 8 w 197"/>
                <a:gd name="T13" fmla="*/ 28 h 588"/>
                <a:gd name="T14" fmla="*/ 10 w 197"/>
                <a:gd name="T15" fmla="*/ 32 h 588"/>
                <a:gd name="T16" fmla="*/ 11 w 197"/>
                <a:gd name="T17" fmla="*/ 36 h 588"/>
                <a:gd name="T18" fmla="*/ 12 w 197"/>
                <a:gd name="T19" fmla="*/ 37 h 588"/>
                <a:gd name="T20" fmla="*/ 12 w 197"/>
                <a:gd name="T21" fmla="*/ 37 h 588"/>
                <a:gd name="T22" fmla="*/ 13 w 197"/>
                <a:gd name="T23" fmla="*/ 37 h 588"/>
                <a:gd name="T24" fmla="*/ 13 w 197"/>
                <a:gd name="T25" fmla="*/ 37 h 588"/>
                <a:gd name="T26" fmla="*/ 12 w 197"/>
                <a:gd name="T27" fmla="*/ 33 h 588"/>
                <a:gd name="T28" fmla="*/ 10 w 197"/>
                <a:gd name="T29" fmla="*/ 28 h 588"/>
                <a:gd name="T30" fmla="*/ 9 w 197"/>
                <a:gd name="T31" fmla="*/ 24 h 588"/>
                <a:gd name="T32" fmla="*/ 8 w 197"/>
                <a:gd name="T33" fmla="*/ 19 h 588"/>
                <a:gd name="T34" fmla="*/ 6 w 197"/>
                <a:gd name="T35" fmla="*/ 15 h 588"/>
                <a:gd name="T36" fmla="*/ 4 w 197"/>
                <a:gd name="T37" fmla="*/ 10 h 588"/>
                <a:gd name="T38" fmla="*/ 3 w 197"/>
                <a:gd name="T39" fmla="*/ 6 h 588"/>
                <a:gd name="T40" fmla="*/ 1 w 197"/>
                <a:gd name="T41" fmla="*/ 1 h 588"/>
                <a:gd name="T42" fmla="*/ 1 w 197"/>
                <a:gd name="T43" fmla="*/ 1 h 588"/>
                <a:gd name="T44" fmla="*/ 1 w 197"/>
                <a:gd name="T45" fmla="*/ 1 h 588"/>
                <a:gd name="T46" fmla="*/ 1 w 197"/>
                <a:gd name="T47" fmla="*/ 0 h 588"/>
                <a:gd name="T48" fmla="*/ 0 w 197"/>
                <a:gd name="T49" fmla="*/ 1 h 588"/>
                <a:gd name="T50" fmla="*/ 0 w 197"/>
                <a:gd name="T51" fmla="*/ 1 h 5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7"/>
                <a:gd name="T79" fmla="*/ 0 h 588"/>
                <a:gd name="T80" fmla="*/ 197 w 197"/>
                <a:gd name="T81" fmla="*/ 588 h 58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7" h="588">
                  <a:moveTo>
                    <a:pt x="0" y="4"/>
                  </a:moveTo>
                  <a:lnTo>
                    <a:pt x="19" y="76"/>
                  </a:lnTo>
                  <a:lnTo>
                    <a:pt x="40" y="147"/>
                  </a:lnTo>
                  <a:lnTo>
                    <a:pt x="61" y="220"/>
                  </a:lnTo>
                  <a:lnTo>
                    <a:pt x="81" y="291"/>
                  </a:lnTo>
                  <a:lnTo>
                    <a:pt x="103" y="363"/>
                  </a:lnTo>
                  <a:lnTo>
                    <a:pt x="126" y="434"/>
                  </a:lnTo>
                  <a:lnTo>
                    <a:pt x="150" y="504"/>
                  </a:lnTo>
                  <a:lnTo>
                    <a:pt x="176" y="574"/>
                  </a:lnTo>
                  <a:lnTo>
                    <a:pt x="180" y="579"/>
                  </a:lnTo>
                  <a:lnTo>
                    <a:pt x="187" y="585"/>
                  </a:lnTo>
                  <a:lnTo>
                    <a:pt x="194" y="588"/>
                  </a:lnTo>
                  <a:lnTo>
                    <a:pt x="197" y="585"/>
                  </a:lnTo>
                  <a:lnTo>
                    <a:pt x="179" y="512"/>
                  </a:lnTo>
                  <a:lnTo>
                    <a:pt x="160" y="441"/>
                  </a:lnTo>
                  <a:lnTo>
                    <a:pt x="137" y="368"/>
                  </a:lnTo>
                  <a:lnTo>
                    <a:pt x="114" y="297"/>
                  </a:lnTo>
                  <a:lnTo>
                    <a:pt x="88" y="225"/>
                  </a:lnTo>
                  <a:lnTo>
                    <a:pt x="64" y="155"/>
                  </a:lnTo>
                  <a:lnTo>
                    <a:pt x="39" y="84"/>
                  </a:lnTo>
                  <a:lnTo>
                    <a:pt x="16" y="13"/>
                  </a:lnTo>
                  <a:lnTo>
                    <a:pt x="12" y="8"/>
                  </a:lnTo>
                  <a:lnTo>
                    <a:pt x="7" y="2"/>
                  </a:lnTo>
                  <a:lnTo>
                    <a:pt x="1" y="0"/>
                  </a:lnTo>
                  <a:lnTo>
                    <a:pt x="0" y="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4" name="Freeform 47"/>
            <p:cNvSpPr>
              <a:spLocks/>
            </p:cNvSpPr>
            <p:nvPr/>
          </p:nvSpPr>
          <p:spPr bwMode="auto">
            <a:xfrm>
              <a:off x="2225" y="4019"/>
              <a:ext cx="47" cy="10"/>
            </a:xfrm>
            <a:custGeom>
              <a:avLst/>
              <a:gdLst>
                <a:gd name="T0" fmla="*/ 1 w 93"/>
                <a:gd name="T1" fmla="*/ 1 h 20"/>
                <a:gd name="T2" fmla="*/ 2 w 93"/>
                <a:gd name="T3" fmla="*/ 1 h 20"/>
                <a:gd name="T4" fmla="*/ 2 w 93"/>
                <a:gd name="T5" fmla="*/ 1 h 20"/>
                <a:gd name="T6" fmla="*/ 3 w 93"/>
                <a:gd name="T7" fmla="*/ 1 h 20"/>
                <a:gd name="T8" fmla="*/ 4 w 93"/>
                <a:gd name="T9" fmla="*/ 1 h 20"/>
                <a:gd name="T10" fmla="*/ 4 w 93"/>
                <a:gd name="T11" fmla="*/ 1 h 20"/>
                <a:gd name="T12" fmla="*/ 5 w 93"/>
                <a:gd name="T13" fmla="*/ 1 h 20"/>
                <a:gd name="T14" fmla="*/ 6 w 93"/>
                <a:gd name="T15" fmla="*/ 1 h 20"/>
                <a:gd name="T16" fmla="*/ 6 w 93"/>
                <a:gd name="T17" fmla="*/ 1 h 20"/>
                <a:gd name="T18" fmla="*/ 6 w 93"/>
                <a:gd name="T19" fmla="*/ 1 h 20"/>
                <a:gd name="T20" fmla="*/ 6 w 93"/>
                <a:gd name="T21" fmla="*/ 1 h 20"/>
                <a:gd name="T22" fmla="*/ 6 w 93"/>
                <a:gd name="T23" fmla="*/ 1 h 20"/>
                <a:gd name="T24" fmla="*/ 6 w 93"/>
                <a:gd name="T25" fmla="*/ 1 h 20"/>
                <a:gd name="T26" fmla="*/ 5 w 93"/>
                <a:gd name="T27" fmla="*/ 0 h 20"/>
                <a:gd name="T28" fmla="*/ 4 w 93"/>
                <a:gd name="T29" fmla="*/ 0 h 20"/>
                <a:gd name="T30" fmla="*/ 4 w 93"/>
                <a:gd name="T31" fmla="*/ 0 h 20"/>
                <a:gd name="T32" fmla="*/ 3 w 93"/>
                <a:gd name="T33" fmla="*/ 0 h 20"/>
                <a:gd name="T34" fmla="*/ 2 w 93"/>
                <a:gd name="T35" fmla="*/ 1 h 20"/>
                <a:gd name="T36" fmla="*/ 2 w 93"/>
                <a:gd name="T37" fmla="*/ 1 h 20"/>
                <a:gd name="T38" fmla="*/ 1 w 93"/>
                <a:gd name="T39" fmla="*/ 1 h 20"/>
                <a:gd name="T40" fmla="*/ 1 w 93"/>
                <a:gd name="T41" fmla="*/ 1 h 20"/>
                <a:gd name="T42" fmla="*/ 0 w 93"/>
                <a:gd name="T43" fmla="*/ 1 h 20"/>
                <a:gd name="T44" fmla="*/ 1 w 93"/>
                <a:gd name="T45" fmla="*/ 1 h 20"/>
                <a:gd name="T46" fmla="*/ 1 w 93"/>
                <a:gd name="T47" fmla="*/ 1 h 20"/>
                <a:gd name="T48" fmla="*/ 1 w 93"/>
                <a:gd name="T49" fmla="*/ 1 h 20"/>
                <a:gd name="T50" fmla="*/ 1 w 93"/>
                <a:gd name="T51" fmla="*/ 1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3"/>
                <a:gd name="T79" fmla="*/ 0 h 20"/>
                <a:gd name="T80" fmla="*/ 93 w 93"/>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3" h="20">
                  <a:moveTo>
                    <a:pt x="9" y="20"/>
                  </a:moveTo>
                  <a:lnTo>
                    <a:pt x="19" y="18"/>
                  </a:lnTo>
                  <a:lnTo>
                    <a:pt x="30" y="17"/>
                  </a:lnTo>
                  <a:lnTo>
                    <a:pt x="40" y="17"/>
                  </a:lnTo>
                  <a:lnTo>
                    <a:pt x="51" y="15"/>
                  </a:lnTo>
                  <a:lnTo>
                    <a:pt x="61" y="15"/>
                  </a:lnTo>
                  <a:lnTo>
                    <a:pt x="71" y="15"/>
                  </a:lnTo>
                  <a:lnTo>
                    <a:pt x="82" y="14"/>
                  </a:lnTo>
                  <a:lnTo>
                    <a:pt x="92" y="13"/>
                  </a:lnTo>
                  <a:lnTo>
                    <a:pt x="93" y="12"/>
                  </a:lnTo>
                  <a:lnTo>
                    <a:pt x="91" y="7"/>
                  </a:lnTo>
                  <a:lnTo>
                    <a:pt x="87" y="4"/>
                  </a:lnTo>
                  <a:lnTo>
                    <a:pt x="85" y="2"/>
                  </a:lnTo>
                  <a:lnTo>
                    <a:pt x="75" y="0"/>
                  </a:lnTo>
                  <a:lnTo>
                    <a:pt x="64" y="0"/>
                  </a:lnTo>
                  <a:lnTo>
                    <a:pt x="54" y="0"/>
                  </a:lnTo>
                  <a:lnTo>
                    <a:pt x="44" y="0"/>
                  </a:lnTo>
                  <a:lnTo>
                    <a:pt x="32" y="2"/>
                  </a:lnTo>
                  <a:lnTo>
                    <a:pt x="22" y="4"/>
                  </a:lnTo>
                  <a:lnTo>
                    <a:pt x="11" y="5"/>
                  </a:lnTo>
                  <a:lnTo>
                    <a:pt x="1" y="7"/>
                  </a:lnTo>
                  <a:lnTo>
                    <a:pt x="0" y="10"/>
                  </a:lnTo>
                  <a:lnTo>
                    <a:pt x="2" y="14"/>
                  </a:lnTo>
                  <a:lnTo>
                    <a:pt x="6" y="18"/>
                  </a:lnTo>
                  <a:lnTo>
                    <a:pt x="9" y="2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5" name="Freeform 48"/>
            <p:cNvSpPr>
              <a:spLocks/>
            </p:cNvSpPr>
            <p:nvPr/>
          </p:nvSpPr>
          <p:spPr bwMode="auto">
            <a:xfrm>
              <a:off x="2319" y="4308"/>
              <a:ext cx="44" cy="18"/>
            </a:xfrm>
            <a:custGeom>
              <a:avLst/>
              <a:gdLst>
                <a:gd name="T0" fmla="*/ 1 w 87"/>
                <a:gd name="T1" fmla="*/ 1 h 36"/>
                <a:gd name="T2" fmla="*/ 1 w 87"/>
                <a:gd name="T3" fmla="*/ 1 h 36"/>
                <a:gd name="T4" fmla="*/ 2 w 87"/>
                <a:gd name="T5" fmla="*/ 1 h 36"/>
                <a:gd name="T6" fmla="*/ 2 w 87"/>
                <a:gd name="T7" fmla="*/ 1 h 36"/>
                <a:gd name="T8" fmla="*/ 2 w 87"/>
                <a:gd name="T9" fmla="*/ 1 h 36"/>
                <a:gd name="T10" fmla="*/ 3 w 87"/>
                <a:gd name="T11" fmla="*/ 2 h 36"/>
                <a:gd name="T12" fmla="*/ 3 w 87"/>
                <a:gd name="T13" fmla="*/ 2 h 36"/>
                <a:gd name="T14" fmla="*/ 3 w 87"/>
                <a:gd name="T15" fmla="*/ 2 h 36"/>
                <a:gd name="T16" fmla="*/ 4 w 87"/>
                <a:gd name="T17" fmla="*/ 2 h 36"/>
                <a:gd name="T18" fmla="*/ 4 w 87"/>
                <a:gd name="T19" fmla="*/ 2 h 36"/>
                <a:gd name="T20" fmla="*/ 5 w 87"/>
                <a:gd name="T21" fmla="*/ 2 h 36"/>
                <a:gd name="T22" fmla="*/ 6 w 87"/>
                <a:gd name="T23" fmla="*/ 1 h 36"/>
                <a:gd name="T24" fmla="*/ 6 w 87"/>
                <a:gd name="T25" fmla="*/ 1 h 36"/>
                <a:gd name="T26" fmla="*/ 6 w 87"/>
                <a:gd name="T27" fmla="*/ 1 h 36"/>
                <a:gd name="T28" fmla="*/ 6 w 87"/>
                <a:gd name="T29" fmla="*/ 1 h 36"/>
                <a:gd name="T30" fmla="*/ 5 w 87"/>
                <a:gd name="T31" fmla="*/ 1 h 36"/>
                <a:gd name="T32" fmla="*/ 5 w 87"/>
                <a:gd name="T33" fmla="*/ 1 h 36"/>
                <a:gd name="T34" fmla="*/ 5 w 87"/>
                <a:gd name="T35" fmla="*/ 1 h 36"/>
                <a:gd name="T36" fmla="*/ 4 w 87"/>
                <a:gd name="T37" fmla="*/ 1 h 36"/>
                <a:gd name="T38" fmla="*/ 4 w 87"/>
                <a:gd name="T39" fmla="*/ 1 h 36"/>
                <a:gd name="T40" fmla="*/ 3 w 87"/>
                <a:gd name="T41" fmla="*/ 1 h 36"/>
                <a:gd name="T42" fmla="*/ 3 w 87"/>
                <a:gd name="T43" fmla="*/ 1 h 36"/>
                <a:gd name="T44" fmla="*/ 3 w 87"/>
                <a:gd name="T45" fmla="*/ 1 h 36"/>
                <a:gd name="T46" fmla="*/ 2 w 87"/>
                <a:gd name="T47" fmla="*/ 1 h 36"/>
                <a:gd name="T48" fmla="*/ 2 w 87"/>
                <a:gd name="T49" fmla="*/ 1 h 36"/>
                <a:gd name="T50" fmla="*/ 2 w 87"/>
                <a:gd name="T51" fmla="*/ 1 h 36"/>
                <a:gd name="T52" fmla="*/ 1 w 87"/>
                <a:gd name="T53" fmla="*/ 1 h 36"/>
                <a:gd name="T54" fmla="*/ 1 w 87"/>
                <a:gd name="T55" fmla="*/ 1 h 36"/>
                <a:gd name="T56" fmla="*/ 1 w 87"/>
                <a:gd name="T57" fmla="*/ 1 h 36"/>
                <a:gd name="T58" fmla="*/ 1 w 87"/>
                <a:gd name="T59" fmla="*/ 1 h 36"/>
                <a:gd name="T60" fmla="*/ 1 w 87"/>
                <a:gd name="T61" fmla="*/ 0 h 36"/>
                <a:gd name="T62" fmla="*/ 0 w 87"/>
                <a:gd name="T63" fmla="*/ 0 h 36"/>
                <a:gd name="T64" fmla="*/ 0 w 87"/>
                <a:gd name="T65" fmla="*/ 1 h 36"/>
                <a:gd name="T66" fmla="*/ 1 w 87"/>
                <a:gd name="T67" fmla="*/ 1 h 36"/>
                <a:gd name="T68" fmla="*/ 1 w 87"/>
                <a:gd name="T69" fmla="*/ 1 h 36"/>
                <a:gd name="T70" fmla="*/ 1 w 87"/>
                <a:gd name="T71" fmla="*/ 1 h 36"/>
                <a:gd name="T72" fmla="*/ 1 w 87"/>
                <a:gd name="T73" fmla="*/ 1 h 36"/>
                <a:gd name="T74" fmla="*/ 1 w 87"/>
                <a:gd name="T75" fmla="*/ 1 h 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
                <a:gd name="T115" fmla="*/ 0 h 36"/>
                <a:gd name="T116" fmla="*/ 87 w 87"/>
                <a:gd name="T117" fmla="*/ 36 h 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 h="36">
                  <a:moveTo>
                    <a:pt x="9" y="17"/>
                  </a:moveTo>
                  <a:lnTo>
                    <a:pt x="14" y="21"/>
                  </a:lnTo>
                  <a:lnTo>
                    <a:pt x="19" y="24"/>
                  </a:lnTo>
                  <a:lnTo>
                    <a:pt x="25" y="26"/>
                  </a:lnTo>
                  <a:lnTo>
                    <a:pt x="31" y="30"/>
                  </a:lnTo>
                  <a:lnTo>
                    <a:pt x="36" y="32"/>
                  </a:lnTo>
                  <a:lnTo>
                    <a:pt x="42" y="33"/>
                  </a:lnTo>
                  <a:lnTo>
                    <a:pt x="48" y="35"/>
                  </a:lnTo>
                  <a:lnTo>
                    <a:pt x="54" y="36"/>
                  </a:lnTo>
                  <a:lnTo>
                    <a:pt x="64" y="36"/>
                  </a:lnTo>
                  <a:lnTo>
                    <a:pt x="74" y="32"/>
                  </a:lnTo>
                  <a:lnTo>
                    <a:pt x="82" y="26"/>
                  </a:lnTo>
                  <a:lnTo>
                    <a:pt x="87" y="17"/>
                  </a:lnTo>
                  <a:lnTo>
                    <a:pt x="86" y="13"/>
                  </a:lnTo>
                  <a:lnTo>
                    <a:pt x="82" y="7"/>
                  </a:lnTo>
                  <a:lnTo>
                    <a:pt x="78" y="2"/>
                  </a:lnTo>
                  <a:lnTo>
                    <a:pt x="73" y="1"/>
                  </a:lnTo>
                  <a:lnTo>
                    <a:pt x="66" y="5"/>
                  </a:lnTo>
                  <a:lnTo>
                    <a:pt x="58" y="8"/>
                  </a:lnTo>
                  <a:lnTo>
                    <a:pt x="51" y="11"/>
                  </a:lnTo>
                  <a:lnTo>
                    <a:pt x="43" y="14"/>
                  </a:lnTo>
                  <a:lnTo>
                    <a:pt x="39" y="14"/>
                  </a:lnTo>
                  <a:lnTo>
                    <a:pt x="34" y="14"/>
                  </a:lnTo>
                  <a:lnTo>
                    <a:pt x="29" y="13"/>
                  </a:lnTo>
                  <a:lnTo>
                    <a:pt x="25" y="11"/>
                  </a:lnTo>
                  <a:lnTo>
                    <a:pt x="20" y="9"/>
                  </a:lnTo>
                  <a:lnTo>
                    <a:pt x="16" y="7"/>
                  </a:lnTo>
                  <a:lnTo>
                    <a:pt x="11" y="5"/>
                  </a:lnTo>
                  <a:lnTo>
                    <a:pt x="8" y="2"/>
                  </a:lnTo>
                  <a:lnTo>
                    <a:pt x="5" y="1"/>
                  </a:lnTo>
                  <a:lnTo>
                    <a:pt x="2" y="0"/>
                  </a:lnTo>
                  <a:lnTo>
                    <a:pt x="0" y="0"/>
                  </a:lnTo>
                  <a:lnTo>
                    <a:pt x="0" y="3"/>
                  </a:lnTo>
                  <a:lnTo>
                    <a:pt x="1" y="8"/>
                  </a:lnTo>
                  <a:lnTo>
                    <a:pt x="3" y="11"/>
                  </a:lnTo>
                  <a:lnTo>
                    <a:pt x="5" y="15"/>
                  </a:lnTo>
                  <a:lnTo>
                    <a:pt x="9" y="17"/>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6" name="Freeform 49"/>
            <p:cNvSpPr>
              <a:spLocks/>
            </p:cNvSpPr>
            <p:nvPr/>
          </p:nvSpPr>
          <p:spPr bwMode="auto">
            <a:xfrm>
              <a:off x="2273" y="4020"/>
              <a:ext cx="103" cy="293"/>
            </a:xfrm>
            <a:custGeom>
              <a:avLst/>
              <a:gdLst>
                <a:gd name="T0" fmla="*/ 0 w 205"/>
                <a:gd name="T1" fmla="*/ 1 h 586"/>
                <a:gd name="T2" fmla="*/ 1 w 205"/>
                <a:gd name="T3" fmla="*/ 2 h 586"/>
                <a:gd name="T4" fmla="*/ 2 w 205"/>
                <a:gd name="T5" fmla="*/ 5 h 586"/>
                <a:gd name="T6" fmla="*/ 3 w 205"/>
                <a:gd name="T7" fmla="*/ 6 h 586"/>
                <a:gd name="T8" fmla="*/ 4 w 205"/>
                <a:gd name="T9" fmla="*/ 9 h 586"/>
                <a:gd name="T10" fmla="*/ 4 w 205"/>
                <a:gd name="T11" fmla="*/ 11 h 586"/>
                <a:gd name="T12" fmla="*/ 5 w 205"/>
                <a:gd name="T13" fmla="*/ 13 h 586"/>
                <a:gd name="T14" fmla="*/ 6 w 205"/>
                <a:gd name="T15" fmla="*/ 15 h 586"/>
                <a:gd name="T16" fmla="*/ 7 w 205"/>
                <a:gd name="T17" fmla="*/ 18 h 586"/>
                <a:gd name="T18" fmla="*/ 7 w 205"/>
                <a:gd name="T19" fmla="*/ 20 h 586"/>
                <a:gd name="T20" fmla="*/ 8 w 205"/>
                <a:gd name="T21" fmla="*/ 22 h 586"/>
                <a:gd name="T22" fmla="*/ 9 w 205"/>
                <a:gd name="T23" fmla="*/ 24 h 586"/>
                <a:gd name="T24" fmla="*/ 10 w 205"/>
                <a:gd name="T25" fmla="*/ 27 h 586"/>
                <a:gd name="T26" fmla="*/ 10 w 205"/>
                <a:gd name="T27" fmla="*/ 29 h 586"/>
                <a:gd name="T28" fmla="*/ 11 w 205"/>
                <a:gd name="T29" fmla="*/ 31 h 586"/>
                <a:gd name="T30" fmla="*/ 12 w 205"/>
                <a:gd name="T31" fmla="*/ 34 h 586"/>
                <a:gd name="T32" fmla="*/ 13 w 205"/>
                <a:gd name="T33" fmla="*/ 37 h 586"/>
                <a:gd name="T34" fmla="*/ 13 w 205"/>
                <a:gd name="T35" fmla="*/ 37 h 586"/>
                <a:gd name="T36" fmla="*/ 13 w 205"/>
                <a:gd name="T37" fmla="*/ 37 h 586"/>
                <a:gd name="T38" fmla="*/ 13 w 205"/>
                <a:gd name="T39" fmla="*/ 37 h 586"/>
                <a:gd name="T40" fmla="*/ 13 w 205"/>
                <a:gd name="T41" fmla="*/ 37 h 586"/>
                <a:gd name="T42" fmla="*/ 13 w 205"/>
                <a:gd name="T43" fmla="*/ 35 h 586"/>
                <a:gd name="T44" fmla="*/ 12 w 205"/>
                <a:gd name="T45" fmla="*/ 32 h 586"/>
                <a:gd name="T46" fmla="*/ 11 w 205"/>
                <a:gd name="T47" fmla="*/ 29 h 586"/>
                <a:gd name="T48" fmla="*/ 11 w 205"/>
                <a:gd name="T49" fmla="*/ 27 h 586"/>
                <a:gd name="T50" fmla="*/ 10 w 205"/>
                <a:gd name="T51" fmla="*/ 25 h 586"/>
                <a:gd name="T52" fmla="*/ 9 w 205"/>
                <a:gd name="T53" fmla="*/ 22 h 586"/>
                <a:gd name="T54" fmla="*/ 8 w 205"/>
                <a:gd name="T55" fmla="*/ 20 h 586"/>
                <a:gd name="T56" fmla="*/ 8 w 205"/>
                <a:gd name="T57" fmla="*/ 18 h 586"/>
                <a:gd name="T58" fmla="*/ 7 w 205"/>
                <a:gd name="T59" fmla="*/ 17 h 586"/>
                <a:gd name="T60" fmla="*/ 6 w 205"/>
                <a:gd name="T61" fmla="*/ 13 h 586"/>
                <a:gd name="T62" fmla="*/ 5 w 205"/>
                <a:gd name="T63" fmla="*/ 11 h 586"/>
                <a:gd name="T64" fmla="*/ 5 w 205"/>
                <a:gd name="T65" fmla="*/ 9 h 586"/>
                <a:gd name="T66" fmla="*/ 4 w 205"/>
                <a:gd name="T67" fmla="*/ 7 h 586"/>
                <a:gd name="T68" fmla="*/ 3 w 205"/>
                <a:gd name="T69" fmla="*/ 5 h 586"/>
                <a:gd name="T70" fmla="*/ 2 w 205"/>
                <a:gd name="T71" fmla="*/ 2 h 586"/>
                <a:gd name="T72" fmla="*/ 1 w 205"/>
                <a:gd name="T73" fmla="*/ 1 h 586"/>
                <a:gd name="T74" fmla="*/ 1 w 205"/>
                <a:gd name="T75" fmla="*/ 1 h 586"/>
                <a:gd name="T76" fmla="*/ 1 w 205"/>
                <a:gd name="T77" fmla="*/ 1 h 586"/>
                <a:gd name="T78" fmla="*/ 0 w 205"/>
                <a:gd name="T79" fmla="*/ 0 h 586"/>
                <a:gd name="T80" fmla="*/ 0 w 205"/>
                <a:gd name="T81" fmla="*/ 1 h 586"/>
                <a:gd name="T82" fmla="*/ 0 w 205"/>
                <a:gd name="T83" fmla="*/ 1 h 5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5"/>
                <a:gd name="T127" fmla="*/ 0 h 586"/>
                <a:gd name="T128" fmla="*/ 205 w 205"/>
                <a:gd name="T129" fmla="*/ 586 h 5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5" h="586">
                  <a:moveTo>
                    <a:pt x="0" y="3"/>
                  </a:moveTo>
                  <a:lnTo>
                    <a:pt x="13" y="39"/>
                  </a:lnTo>
                  <a:lnTo>
                    <a:pt x="26" y="73"/>
                  </a:lnTo>
                  <a:lnTo>
                    <a:pt x="40" y="109"/>
                  </a:lnTo>
                  <a:lnTo>
                    <a:pt x="51" y="146"/>
                  </a:lnTo>
                  <a:lnTo>
                    <a:pt x="64" y="182"/>
                  </a:lnTo>
                  <a:lnTo>
                    <a:pt x="76" y="217"/>
                  </a:lnTo>
                  <a:lnTo>
                    <a:pt x="87" y="253"/>
                  </a:lnTo>
                  <a:lnTo>
                    <a:pt x="100" y="290"/>
                  </a:lnTo>
                  <a:lnTo>
                    <a:pt x="111" y="326"/>
                  </a:lnTo>
                  <a:lnTo>
                    <a:pt x="123" y="363"/>
                  </a:lnTo>
                  <a:lnTo>
                    <a:pt x="134" y="398"/>
                  </a:lnTo>
                  <a:lnTo>
                    <a:pt x="146" y="434"/>
                  </a:lnTo>
                  <a:lnTo>
                    <a:pt x="157" y="471"/>
                  </a:lnTo>
                  <a:lnTo>
                    <a:pt x="170" y="507"/>
                  </a:lnTo>
                  <a:lnTo>
                    <a:pt x="183" y="542"/>
                  </a:lnTo>
                  <a:lnTo>
                    <a:pt x="195" y="578"/>
                  </a:lnTo>
                  <a:lnTo>
                    <a:pt x="198" y="580"/>
                  </a:lnTo>
                  <a:lnTo>
                    <a:pt x="201" y="584"/>
                  </a:lnTo>
                  <a:lnTo>
                    <a:pt x="203" y="586"/>
                  </a:lnTo>
                  <a:lnTo>
                    <a:pt x="205" y="585"/>
                  </a:lnTo>
                  <a:lnTo>
                    <a:pt x="194" y="548"/>
                  </a:lnTo>
                  <a:lnTo>
                    <a:pt x="183" y="512"/>
                  </a:lnTo>
                  <a:lnTo>
                    <a:pt x="172" y="476"/>
                  </a:lnTo>
                  <a:lnTo>
                    <a:pt x="161" y="439"/>
                  </a:lnTo>
                  <a:lnTo>
                    <a:pt x="150" y="403"/>
                  </a:lnTo>
                  <a:lnTo>
                    <a:pt x="139" y="366"/>
                  </a:lnTo>
                  <a:lnTo>
                    <a:pt x="127" y="330"/>
                  </a:lnTo>
                  <a:lnTo>
                    <a:pt x="116" y="293"/>
                  </a:lnTo>
                  <a:lnTo>
                    <a:pt x="103" y="258"/>
                  </a:lnTo>
                  <a:lnTo>
                    <a:pt x="91" y="222"/>
                  </a:lnTo>
                  <a:lnTo>
                    <a:pt x="78" y="186"/>
                  </a:lnTo>
                  <a:lnTo>
                    <a:pt x="65" y="151"/>
                  </a:lnTo>
                  <a:lnTo>
                    <a:pt x="52" y="115"/>
                  </a:lnTo>
                  <a:lnTo>
                    <a:pt x="39" y="79"/>
                  </a:lnTo>
                  <a:lnTo>
                    <a:pt x="25" y="43"/>
                  </a:lnTo>
                  <a:lnTo>
                    <a:pt x="10" y="9"/>
                  </a:lnTo>
                  <a:lnTo>
                    <a:pt x="8" y="5"/>
                  </a:lnTo>
                  <a:lnTo>
                    <a:pt x="3" y="2"/>
                  </a:lnTo>
                  <a:lnTo>
                    <a:pt x="0" y="0"/>
                  </a:lnTo>
                  <a:lnTo>
                    <a:pt x="0" y="3"/>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7" name="Freeform 50"/>
            <p:cNvSpPr>
              <a:spLocks/>
            </p:cNvSpPr>
            <p:nvPr/>
          </p:nvSpPr>
          <p:spPr bwMode="auto">
            <a:xfrm>
              <a:off x="2352" y="4298"/>
              <a:ext cx="22" cy="23"/>
            </a:xfrm>
            <a:custGeom>
              <a:avLst/>
              <a:gdLst>
                <a:gd name="T0" fmla="*/ 1 w 44"/>
                <a:gd name="T1" fmla="*/ 3 h 46"/>
                <a:gd name="T2" fmla="*/ 1 w 44"/>
                <a:gd name="T3" fmla="*/ 3 h 46"/>
                <a:gd name="T4" fmla="*/ 1 w 44"/>
                <a:gd name="T5" fmla="*/ 3 h 46"/>
                <a:gd name="T6" fmla="*/ 1 w 44"/>
                <a:gd name="T7" fmla="*/ 3 h 46"/>
                <a:gd name="T8" fmla="*/ 1 w 44"/>
                <a:gd name="T9" fmla="*/ 1 h 46"/>
                <a:gd name="T10" fmla="*/ 3 w 44"/>
                <a:gd name="T11" fmla="*/ 1 h 46"/>
                <a:gd name="T12" fmla="*/ 3 w 44"/>
                <a:gd name="T13" fmla="*/ 1 h 46"/>
                <a:gd name="T14" fmla="*/ 3 w 44"/>
                <a:gd name="T15" fmla="*/ 1 h 46"/>
                <a:gd name="T16" fmla="*/ 3 w 44"/>
                <a:gd name="T17" fmla="*/ 1 h 46"/>
                <a:gd name="T18" fmla="*/ 3 w 44"/>
                <a:gd name="T19" fmla="*/ 1 h 46"/>
                <a:gd name="T20" fmla="*/ 3 w 44"/>
                <a:gd name="T21" fmla="*/ 1 h 46"/>
                <a:gd name="T22" fmla="*/ 3 w 44"/>
                <a:gd name="T23" fmla="*/ 1 h 46"/>
                <a:gd name="T24" fmla="*/ 1 w 44"/>
                <a:gd name="T25" fmla="*/ 0 h 46"/>
                <a:gd name="T26" fmla="*/ 1 w 44"/>
                <a:gd name="T27" fmla="*/ 1 h 46"/>
                <a:gd name="T28" fmla="*/ 1 w 44"/>
                <a:gd name="T29" fmla="*/ 1 h 46"/>
                <a:gd name="T30" fmla="*/ 1 w 44"/>
                <a:gd name="T31" fmla="*/ 1 h 46"/>
                <a:gd name="T32" fmla="*/ 1 w 44"/>
                <a:gd name="T33" fmla="*/ 1 h 46"/>
                <a:gd name="T34" fmla="*/ 1 w 44"/>
                <a:gd name="T35" fmla="*/ 1 h 46"/>
                <a:gd name="T36" fmla="*/ 1 w 44"/>
                <a:gd name="T37" fmla="*/ 1 h 46"/>
                <a:gd name="T38" fmla="*/ 1 w 44"/>
                <a:gd name="T39" fmla="*/ 1 h 46"/>
                <a:gd name="T40" fmla="*/ 0 w 44"/>
                <a:gd name="T41" fmla="*/ 1 h 46"/>
                <a:gd name="T42" fmla="*/ 0 w 44"/>
                <a:gd name="T43" fmla="*/ 3 h 46"/>
                <a:gd name="T44" fmla="*/ 1 w 44"/>
                <a:gd name="T45" fmla="*/ 3 h 46"/>
                <a:gd name="T46" fmla="*/ 1 w 44"/>
                <a:gd name="T47" fmla="*/ 3 h 46"/>
                <a:gd name="T48" fmla="*/ 1 w 44"/>
                <a:gd name="T49" fmla="*/ 3 h 46"/>
                <a:gd name="T50" fmla="*/ 1 w 44"/>
                <a:gd name="T51" fmla="*/ 3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46"/>
                <a:gd name="T80" fmla="*/ 44 w 44"/>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46">
                  <a:moveTo>
                    <a:pt x="15" y="46"/>
                  </a:moveTo>
                  <a:lnTo>
                    <a:pt x="19" y="43"/>
                  </a:lnTo>
                  <a:lnTo>
                    <a:pt x="23" y="39"/>
                  </a:lnTo>
                  <a:lnTo>
                    <a:pt x="27" y="36"/>
                  </a:lnTo>
                  <a:lnTo>
                    <a:pt x="30" y="31"/>
                  </a:lnTo>
                  <a:lnTo>
                    <a:pt x="35" y="28"/>
                  </a:lnTo>
                  <a:lnTo>
                    <a:pt x="39" y="24"/>
                  </a:lnTo>
                  <a:lnTo>
                    <a:pt x="42" y="20"/>
                  </a:lnTo>
                  <a:lnTo>
                    <a:pt x="44" y="14"/>
                  </a:lnTo>
                  <a:lnTo>
                    <a:pt x="43" y="10"/>
                  </a:lnTo>
                  <a:lnTo>
                    <a:pt x="39" y="5"/>
                  </a:lnTo>
                  <a:lnTo>
                    <a:pt x="36" y="1"/>
                  </a:lnTo>
                  <a:lnTo>
                    <a:pt x="31" y="0"/>
                  </a:lnTo>
                  <a:lnTo>
                    <a:pt x="27" y="1"/>
                  </a:lnTo>
                  <a:lnTo>
                    <a:pt x="23" y="5"/>
                  </a:lnTo>
                  <a:lnTo>
                    <a:pt x="20" y="8"/>
                  </a:lnTo>
                  <a:lnTo>
                    <a:pt x="16" y="12"/>
                  </a:lnTo>
                  <a:lnTo>
                    <a:pt x="12" y="16"/>
                  </a:lnTo>
                  <a:lnTo>
                    <a:pt x="8" y="20"/>
                  </a:lnTo>
                  <a:lnTo>
                    <a:pt x="4" y="24"/>
                  </a:lnTo>
                  <a:lnTo>
                    <a:pt x="0" y="29"/>
                  </a:lnTo>
                  <a:lnTo>
                    <a:pt x="0" y="33"/>
                  </a:lnTo>
                  <a:lnTo>
                    <a:pt x="5" y="40"/>
                  </a:lnTo>
                  <a:lnTo>
                    <a:pt x="11" y="45"/>
                  </a:lnTo>
                  <a:lnTo>
                    <a:pt x="15" y="4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8" name="Freeform 51"/>
            <p:cNvSpPr>
              <a:spLocks/>
            </p:cNvSpPr>
            <p:nvPr/>
          </p:nvSpPr>
          <p:spPr bwMode="auto">
            <a:xfrm>
              <a:off x="2369" y="4302"/>
              <a:ext cx="189" cy="21"/>
            </a:xfrm>
            <a:custGeom>
              <a:avLst/>
              <a:gdLst>
                <a:gd name="T0" fmla="*/ 1 w 378"/>
                <a:gd name="T1" fmla="*/ 1 h 43"/>
                <a:gd name="T2" fmla="*/ 3 w 378"/>
                <a:gd name="T3" fmla="*/ 1 h 43"/>
                <a:gd name="T4" fmla="*/ 3 w 378"/>
                <a:gd name="T5" fmla="*/ 1 h 43"/>
                <a:gd name="T6" fmla="*/ 6 w 378"/>
                <a:gd name="T7" fmla="*/ 1 h 43"/>
                <a:gd name="T8" fmla="*/ 6 w 378"/>
                <a:gd name="T9" fmla="*/ 1 h 43"/>
                <a:gd name="T10" fmla="*/ 9 w 378"/>
                <a:gd name="T11" fmla="*/ 1 h 43"/>
                <a:gd name="T12" fmla="*/ 10 w 378"/>
                <a:gd name="T13" fmla="*/ 2 h 43"/>
                <a:gd name="T14" fmla="*/ 11 w 378"/>
                <a:gd name="T15" fmla="*/ 2 h 43"/>
                <a:gd name="T16" fmla="*/ 12 w 378"/>
                <a:gd name="T17" fmla="*/ 2 h 43"/>
                <a:gd name="T18" fmla="*/ 13 w 378"/>
                <a:gd name="T19" fmla="*/ 2 h 43"/>
                <a:gd name="T20" fmla="*/ 15 w 378"/>
                <a:gd name="T21" fmla="*/ 2 h 43"/>
                <a:gd name="T22" fmla="*/ 17 w 378"/>
                <a:gd name="T23" fmla="*/ 2 h 43"/>
                <a:gd name="T24" fmla="*/ 18 w 378"/>
                <a:gd name="T25" fmla="*/ 2 h 43"/>
                <a:gd name="T26" fmla="*/ 20 w 378"/>
                <a:gd name="T27" fmla="*/ 2 h 43"/>
                <a:gd name="T28" fmla="*/ 21 w 378"/>
                <a:gd name="T29" fmla="*/ 2 h 43"/>
                <a:gd name="T30" fmla="*/ 23 w 378"/>
                <a:gd name="T31" fmla="*/ 2 h 43"/>
                <a:gd name="T32" fmla="*/ 24 w 378"/>
                <a:gd name="T33" fmla="*/ 2 h 43"/>
                <a:gd name="T34" fmla="*/ 24 w 378"/>
                <a:gd name="T35" fmla="*/ 2 h 43"/>
                <a:gd name="T36" fmla="*/ 24 w 378"/>
                <a:gd name="T37" fmla="*/ 1 h 43"/>
                <a:gd name="T38" fmla="*/ 24 w 378"/>
                <a:gd name="T39" fmla="*/ 1 h 43"/>
                <a:gd name="T40" fmla="*/ 23 w 378"/>
                <a:gd name="T41" fmla="*/ 1 h 43"/>
                <a:gd name="T42" fmla="*/ 22 w 378"/>
                <a:gd name="T43" fmla="*/ 1 h 43"/>
                <a:gd name="T44" fmla="*/ 22 w 378"/>
                <a:gd name="T45" fmla="*/ 1 h 43"/>
                <a:gd name="T46" fmla="*/ 21 w 378"/>
                <a:gd name="T47" fmla="*/ 1 h 43"/>
                <a:gd name="T48" fmla="*/ 20 w 378"/>
                <a:gd name="T49" fmla="*/ 1 h 43"/>
                <a:gd name="T50" fmla="*/ 19 w 378"/>
                <a:gd name="T51" fmla="*/ 0 h 43"/>
                <a:gd name="T52" fmla="*/ 18 w 378"/>
                <a:gd name="T53" fmla="*/ 0 h 43"/>
                <a:gd name="T54" fmla="*/ 17 w 378"/>
                <a:gd name="T55" fmla="*/ 0 h 43"/>
                <a:gd name="T56" fmla="*/ 17 w 378"/>
                <a:gd name="T57" fmla="*/ 0 h 43"/>
                <a:gd name="T58" fmla="*/ 15 w 378"/>
                <a:gd name="T59" fmla="*/ 0 h 43"/>
                <a:gd name="T60" fmla="*/ 14 w 378"/>
                <a:gd name="T61" fmla="*/ 0 h 43"/>
                <a:gd name="T62" fmla="*/ 13 w 378"/>
                <a:gd name="T63" fmla="*/ 0 h 43"/>
                <a:gd name="T64" fmla="*/ 12 w 378"/>
                <a:gd name="T65" fmla="*/ 0 h 43"/>
                <a:gd name="T66" fmla="*/ 12 w 378"/>
                <a:gd name="T67" fmla="*/ 0 h 43"/>
                <a:gd name="T68" fmla="*/ 11 w 378"/>
                <a:gd name="T69" fmla="*/ 0 h 43"/>
                <a:gd name="T70" fmla="*/ 11 w 378"/>
                <a:gd name="T71" fmla="*/ 0 h 43"/>
                <a:gd name="T72" fmla="*/ 10 w 378"/>
                <a:gd name="T73" fmla="*/ 0 h 43"/>
                <a:gd name="T74" fmla="*/ 9 w 378"/>
                <a:gd name="T75" fmla="*/ 0 h 43"/>
                <a:gd name="T76" fmla="*/ 7 w 378"/>
                <a:gd name="T77" fmla="*/ 0 h 43"/>
                <a:gd name="T78" fmla="*/ 6 w 378"/>
                <a:gd name="T79" fmla="*/ 0 h 43"/>
                <a:gd name="T80" fmla="*/ 5 w 378"/>
                <a:gd name="T81" fmla="*/ 0 h 43"/>
                <a:gd name="T82" fmla="*/ 3 w 378"/>
                <a:gd name="T83" fmla="*/ 0 h 43"/>
                <a:gd name="T84" fmla="*/ 3 w 378"/>
                <a:gd name="T85" fmla="*/ 0 h 43"/>
                <a:gd name="T86" fmla="*/ 1 w 378"/>
                <a:gd name="T87" fmla="*/ 0 h 43"/>
                <a:gd name="T88" fmla="*/ 1 w 378"/>
                <a:gd name="T89" fmla="*/ 0 h 43"/>
                <a:gd name="T90" fmla="*/ 0 w 378"/>
                <a:gd name="T91" fmla="*/ 0 h 43"/>
                <a:gd name="T92" fmla="*/ 1 w 378"/>
                <a:gd name="T93" fmla="*/ 0 h 43"/>
                <a:gd name="T94" fmla="*/ 1 w 378"/>
                <a:gd name="T95" fmla="*/ 1 h 43"/>
                <a:gd name="T96" fmla="*/ 1 w 378"/>
                <a:gd name="T97" fmla="*/ 1 h 43"/>
                <a:gd name="T98" fmla="*/ 1 w 378"/>
                <a:gd name="T99" fmla="*/ 1 h 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8"/>
                <a:gd name="T151" fmla="*/ 0 h 43"/>
                <a:gd name="T152" fmla="*/ 378 w 378"/>
                <a:gd name="T153" fmla="*/ 43 h 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8" h="43">
                  <a:moveTo>
                    <a:pt x="17" y="21"/>
                  </a:moveTo>
                  <a:lnTo>
                    <a:pt x="39" y="22"/>
                  </a:lnTo>
                  <a:lnTo>
                    <a:pt x="62" y="23"/>
                  </a:lnTo>
                  <a:lnTo>
                    <a:pt x="84" y="24"/>
                  </a:lnTo>
                  <a:lnTo>
                    <a:pt x="107" y="27"/>
                  </a:lnTo>
                  <a:lnTo>
                    <a:pt x="129" y="30"/>
                  </a:lnTo>
                  <a:lnTo>
                    <a:pt x="152" y="33"/>
                  </a:lnTo>
                  <a:lnTo>
                    <a:pt x="174" y="35"/>
                  </a:lnTo>
                  <a:lnTo>
                    <a:pt x="197" y="37"/>
                  </a:lnTo>
                  <a:lnTo>
                    <a:pt x="219" y="39"/>
                  </a:lnTo>
                  <a:lnTo>
                    <a:pt x="242" y="42"/>
                  </a:lnTo>
                  <a:lnTo>
                    <a:pt x="263" y="43"/>
                  </a:lnTo>
                  <a:lnTo>
                    <a:pt x="287" y="43"/>
                  </a:lnTo>
                  <a:lnTo>
                    <a:pt x="308" y="43"/>
                  </a:lnTo>
                  <a:lnTo>
                    <a:pt x="331" y="42"/>
                  </a:lnTo>
                  <a:lnTo>
                    <a:pt x="353" y="41"/>
                  </a:lnTo>
                  <a:lnTo>
                    <a:pt x="376" y="37"/>
                  </a:lnTo>
                  <a:lnTo>
                    <a:pt x="378" y="34"/>
                  </a:lnTo>
                  <a:lnTo>
                    <a:pt x="374" y="28"/>
                  </a:lnTo>
                  <a:lnTo>
                    <a:pt x="369" y="23"/>
                  </a:lnTo>
                  <a:lnTo>
                    <a:pt x="365" y="20"/>
                  </a:lnTo>
                  <a:lnTo>
                    <a:pt x="351" y="19"/>
                  </a:lnTo>
                  <a:lnTo>
                    <a:pt x="338" y="18"/>
                  </a:lnTo>
                  <a:lnTo>
                    <a:pt x="325" y="16"/>
                  </a:lnTo>
                  <a:lnTo>
                    <a:pt x="311" y="16"/>
                  </a:lnTo>
                  <a:lnTo>
                    <a:pt x="298" y="15"/>
                  </a:lnTo>
                  <a:lnTo>
                    <a:pt x="284" y="15"/>
                  </a:lnTo>
                  <a:lnTo>
                    <a:pt x="270" y="15"/>
                  </a:lnTo>
                  <a:lnTo>
                    <a:pt x="258" y="14"/>
                  </a:lnTo>
                  <a:lnTo>
                    <a:pt x="244" y="14"/>
                  </a:lnTo>
                  <a:lnTo>
                    <a:pt x="230" y="14"/>
                  </a:lnTo>
                  <a:lnTo>
                    <a:pt x="216" y="14"/>
                  </a:lnTo>
                  <a:lnTo>
                    <a:pt x="204" y="13"/>
                  </a:lnTo>
                  <a:lnTo>
                    <a:pt x="190" y="13"/>
                  </a:lnTo>
                  <a:lnTo>
                    <a:pt x="176" y="12"/>
                  </a:lnTo>
                  <a:lnTo>
                    <a:pt x="163" y="11"/>
                  </a:lnTo>
                  <a:lnTo>
                    <a:pt x="149" y="9"/>
                  </a:lnTo>
                  <a:lnTo>
                    <a:pt x="131" y="8"/>
                  </a:lnTo>
                  <a:lnTo>
                    <a:pt x="113" y="6"/>
                  </a:lnTo>
                  <a:lnTo>
                    <a:pt x="94" y="5"/>
                  </a:lnTo>
                  <a:lnTo>
                    <a:pt x="76" y="3"/>
                  </a:lnTo>
                  <a:lnTo>
                    <a:pt x="57" y="1"/>
                  </a:lnTo>
                  <a:lnTo>
                    <a:pt x="39" y="1"/>
                  </a:lnTo>
                  <a:lnTo>
                    <a:pt x="19" y="0"/>
                  </a:lnTo>
                  <a:lnTo>
                    <a:pt x="1" y="0"/>
                  </a:lnTo>
                  <a:lnTo>
                    <a:pt x="0" y="4"/>
                  </a:lnTo>
                  <a:lnTo>
                    <a:pt x="4" y="11"/>
                  </a:lnTo>
                  <a:lnTo>
                    <a:pt x="10" y="18"/>
                  </a:lnTo>
                  <a:lnTo>
                    <a:pt x="17" y="2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79" name="Freeform 52"/>
            <p:cNvSpPr>
              <a:spLocks/>
            </p:cNvSpPr>
            <p:nvPr/>
          </p:nvSpPr>
          <p:spPr bwMode="auto">
            <a:xfrm>
              <a:off x="2280" y="4017"/>
              <a:ext cx="189" cy="22"/>
            </a:xfrm>
            <a:custGeom>
              <a:avLst/>
              <a:gdLst>
                <a:gd name="T0" fmla="*/ 1 w 378"/>
                <a:gd name="T1" fmla="*/ 1 h 44"/>
                <a:gd name="T2" fmla="*/ 3 w 378"/>
                <a:gd name="T3" fmla="*/ 1 h 44"/>
                <a:gd name="T4" fmla="*/ 3 w 378"/>
                <a:gd name="T5" fmla="*/ 1 h 44"/>
                <a:gd name="T6" fmla="*/ 6 w 378"/>
                <a:gd name="T7" fmla="*/ 1 h 44"/>
                <a:gd name="T8" fmla="*/ 6 w 378"/>
                <a:gd name="T9" fmla="*/ 1 h 44"/>
                <a:gd name="T10" fmla="*/ 9 w 378"/>
                <a:gd name="T11" fmla="*/ 1 h 44"/>
                <a:gd name="T12" fmla="*/ 10 w 378"/>
                <a:gd name="T13" fmla="*/ 2 h 44"/>
                <a:gd name="T14" fmla="*/ 11 w 378"/>
                <a:gd name="T15" fmla="*/ 3 h 44"/>
                <a:gd name="T16" fmla="*/ 12 w 378"/>
                <a:gd name="T17" fmla="*/ 3 h 44"/>
                <a:gd name="T18" fmla="*/ 13 w 378"/>
                <a:gd name="T19" fmla="*/ 3 h 44"/>
                <a:gd name="T20" fmla="*/ 15 w 378"/>
                <a:gd name="T21" fmla="*/ 3 h 44"/>
                <a:gd name="T22" fmla="*/ 17 w 378"/>
                <a:gd name="T23" fmla="*/ 3 h 44"/>
                <a:gd name="T24" fmla="*/ 18 w 378"/>
                <a:gd name="T25" fmla="*/ 3 h 44"/>
                <a:gd name="T26" fmla="*/ 20 w 378"/>
                <a:gd name="T27" fmla="*/ 3 h 44"/>
                <a:gd name="T28" fmla="*/ 21 w 378"/>
                <a:gd name="T29" fmla="*/ 3 h 44"/>
                <a:gd name="T30" fmla="*/ 23 w 378"/>
                <a:gd name="T31" fmla="*/ 3 h 44"/>
                <a:gd name="T32" fmla="*/ 24 w 378"/>
                <a:gd name="T33" fmla="*/ 3 h 44"/>
                <a:gd name="T34" fmla="*/ 24 w 378"/>
                <a:gd name="T35" fmla="*/ 3 h 44"/>
                <a:gd name="T36" fmla="*/ 24 w 378"/>
                <a:gd name="T37" fmla="*/ 1 h 44"/>
                <a:gd name="T38" fmla="*/ 24 w 378"/>
                <a:gd name="T39" fmla="*/ 1 h 44"/>
                <a:gd name="T40" fmla="*/ 23 w 378"/>
                <a:gd name="T41" fmla="*/ 1 h 44"/>
                <a:gd name="T42" fmla="*/ 22 w 378"/>
                <a:gd name="T43" fmla="*/ 1 h 44"/>
                <a:gd name="T44" fmla="*/ 22 w 378"/>
                <a:gd name="T45" fmla="*/ 1 h 44"/>
                <a:gd name="T46" fmla="*/ 21 w 378"/>
                <a:gd name="T47" fmla="*/ 1 h 44"/>
                <a:gd name="T48" fmla="*/ 20 w 378"/>
                <a:gd name="T49" fmla="*/ 1 h 44"/>
                <a:gd name="T50" fmla="*/ 19 w 378"/>
                <a:gd name="T51" fmla="*/ 1 h 44"/>
                <a:gd name="T52" fmla="*/ 18 w 378"/>
                <a:gd name="T53" fmla="*/ 1 h 44"/>
                <a:gd name="T54" fmla="*/ 17 w 378"/>
                <a:gd name="T55" fmla="*/ 1 h 44"/>
                <a:gd name="T56" fmla="*/ 17 w 378"/>
                <a:gd name="T57" fmla="*/ 1 h 44"/>
                <a:gd name="T58" fmla="*/ 15 w 378"/>
                <a:gd name="T59" fmla="*/ 1 h 44"/>
                <a:gd name="T60" fmla="*/ 14 w 378"/>
                <a:gd name="T61" fmla="*/ 1 h 44"/>
                <a:gd name="T62" fmla="*/ 13 w 378"/>
                <a:gd name="T63" fmla="*/ 1 h 44"/>
                <a:gd name="T64" fmla="*/ 12 w 378"/>
                <a:gd name="T65" fmla="*/ 1 h 44"/>
                <a:gd name="T66" fmla="*/ 12 w 378"/>
                <a:gd name="T67" fmla="*/ 1 h 44"/>
                <a:gd name="T68" fmla="*/ 12 w 378"/>
                <a:gd name="T69" fmla="*/ 1 h 44"/>
                <a:gd name="T70" fmla="*/ 11 w 378"/>
                <a:gd name="T71" fmla="*/ 1 h 44"/>
                <a:gd name="T72" fmla="*/ 10 w 378"/>
                <a:gd name="T73" fmla="*/ 1 h 44"/>
                <a:gd name="T74" fmla="*/ 9 w 378"/>
                <a:gd name="T75" fmla="*/ 1 h 44"/>
                <a:gd name="T76" fmla="*/ 7 w 378"/>
                <a:gd name="T77" fmla="*/ 1 h 44"/>
                <a:gd name="T78" fmla="*/ 6 w 378"/>
                <a:gd name="T79" fmla="*/ 1 h 44"/>
                <a:gd name="T80" fmla="*/ 5 w 378"/>
                <a:gd name="T81" fmla="*/ 1 h 44"/>
                <a:gd name="T82" fmla="*/ 3 w 378"/>
                <a:gd name="T83" fmla="*/ 1 h 44"/>
                <a:gd name="T84" fmla="*/ 3 w 378"/>
                <a:gd name="T85" fmla="*/ 1 h 44"/>
                <a:gd name="T86" fmla="*/ 1 w 378"/>
                <a:gd name="T87" fmla="*/ 0 h 44"/>
                <a:gd name="T88" fmla="*/ 1 w 378"/>
                <a:gd name="T89" fmla="*/ 0 h 44"/>
                <a:gd name="T90" fmla="*/ 0 w 378"/>
                <a:gd name="T91" fmla="*/ 1 h 44"/>
                <a:gd name="T92" fmla="*/ 1 w 378"/>
                <a:gd name="T93" fmla="*/ 1 h 44"/>
                <a:gd name="T94" fmla="*/ 1 w 378"/>
                <a:gd name="T95" fmla="*/ 1 h 44"/>
                <a:gd name="T96" fmla="*/ 1 w 378"/>
                <a:gd name="T97" fmla="*/ 1 h 44"/>
                <a:gd name="T98" fmla="*/ 1 w 378"/>
                <a:gd name="T99" fmla="*/ 1 h 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8"/>
                <a:gd name="T151" fmla="*/ 0 h 44"/>
                <a:gd name="T152" fmla="*/ 378 w 378"/>
                <a:gd name="T153" fmla="*/ 44 h 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8" h="44">
                  <a:moveTo>
                    <a:pt x="16" y="21"/>
                  </a:moveTo>
                  <a:lnTo>
                    <a:pt x="39" y="22"/>
                  </a:lnTo>
                  <a:lnTo>
                    <a:pt x="61" y="23"/>
                  </a:lnTo>
                  <a:lnTo>
                    <a:pt x="84" y="25"/>
                  </a:lnTo>
                  <a:lnTo>
                    <a:pt x="106" y="28"/>
                  </a:lnTo>
                  <a:lnTo>
                    <a:pt x="129" y="30"/>
                  </a:lnTo>
                  <a:lnTo>
                    <a:pt x="151" y="32"/>
                  </a:lnTo>
                  <a:lnTo>
                    <a:pt x="174" y="35"/>
                  </a:lnTo>
                  <a:lnTo>
                    <a:pt x="196" y="37"/>
                  </a:lnTo>
                  <a:lnTo>
                    <a:pt x="219" y="39"/>
                  </a:lnTo>
                  <a:lnTo>
                    <a:pt x="241" y="41"/>
                  </a:lnTo>
                  <a:lnTo>
                    <a:pt x="264" y="43"/>
                  </a:lnTo>
                  <a:lnTo>
                    <a:pt x="286" y="44"/>
                  </a:lnTo>
                  <a:lnTo>
                    <a:pt x="309" y="44"/>
                  </a:lnTo>
                  <a:lnTo>
                    <a:pt x="331" y="43"/>
                  </a:lnTo>
                  <a:lnTo>
                    <a:pt x="354" y="40"/>
                  </a:lnTo>
                  <a:lnTo>
                    <a:pt x="376" y="37"/>
                  </a:lnTo>
                  <a:lnTo>
                    <a:pt x="378" y="33"/>
                  </a:lnTo>
                  <a:lnTo>
                    <a:pt x="375" y="29"/>
                  </a:lnTo>
                  <a:lnTo>
                    <a:pt x="369" y="23"/>
                  </a:lnTo>
                  <a:lnTo>
                    <a:pt x="364" y="21"/>
                  </a:lnTo>
                  <a:lnTo>
                    <a:pt x="352" y="20"/>
                  </a:lnTo>
                  <a:lnTo>
                    <a:pt x="338" y="18"/>
                  </a:lnTo>
                  <a:lnTo>
                    <a:pt x="324" y="17"/>
                  </a:lnTo>
                  <a:lnTo>
                    <a:pt x="311" y="16"/>
                  </a:lnTo>
                  <a:lnTo>
                    <a:pt x="297" y="16"/>
                  </a:lnTo>
                  <a:lnTo>
                    <a:pt x="285" y="15"/>
                  </a:lnTo>
                  <a:lnTo>
                    <a:pt x="271" y="15"/>
                  </a:lnTo>
                  <a:lnTo>
                    <a:pt x="257" y="15"/>
                  </a:lnTo>
                  <a:lnTo>
                    <a:pt x="245" y="14"/>
                  </a:lnTo>
                  <a:lnTo>
                    <a:pt x="231" y="14"/>
                  </a:lnTo>
                  <a:lnTo>
                    <a:pt x="217" y="14"/>
                  </a:lnTo>
                  <a:lnTo>
                    <a:pt x="204" y="13"/>
                  </a:lnTo>
                  <a:lnTo>
                    <a:pt x="190" y="13"/>
                  </a:lnTo>
                  <a:lnTo>
                    <a:pt x="177" y="11"/>
                  </a:lnTo>
                  <a:lnTo>
                    <a:pt x="164" y="10"/>
                  </a:lnTo>
                  <a:lnTo>
                    <a:pt x="150" y="9"/>
                  </a:lnTo>
                  <a:lnTo>
                    <a:pt x="132" y="8"/>
                  </a:lnTo>
                  <a:lnTo>
                    <a:pt x="113" y="6"/>
                  </a:lnTo>
                  <a:lnTo>
                    <a:pt x="95" y="5"/>
                  </a:lnTo>
                  <a:lnTo>
                    <a:pt x="76" y="3"/>
                  </a:lnTo>
                  <a:lnTo>
                    <a:pt x="57" y="2"/>
                  </a:lnTo>
                  <a:lnTo>
                    <a:pt x="38" y="1"/>
                  </a:lnTo>
                  <a:lnTo>
                    <a:pt x="20" y="0"/>
                  </a:lnTo>
                  <a:lnTo>
                    <a:pt x="1" y="0"/>
                  </a:lnTo>
                  <a:lnTo>
                    <a:pt x="0" y="3"/>
                  </a:lnTo>
                  <a:lnTo>
                    <a:pt x="4" y="10"/>
                  </a:lnTo>
                  <a:lnTo>
                    <a:pt x="10" y="17"/>
                  </a:lnTo>
                  <a:lnTo>
                    <a:pt x="16" y="2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0" name="Freeform 53"/>
            <p:cNvSpPr>
              <a:spLocks/>
            </p:cNvSpPr>
            <p:nvPr/>
          </p:nvSpPr>
          <p:spPr bwMode="auto">
            <a:xfrm>
              <a:off x="2179" y="3979"/>
              <a:ext cx="60" cy="34"/>
            </a:xfrm>
            <a:custGeom>
              <a:avLst/>
              <a:gdLst>
                <a:gd name="T0" fmla="*/ 1 w 118"/>
                <a:gd name="T1" fmla="*/ 1 h 68"/>
                <a:gd name="T2" fmla="*/ 2 w 118"/>
                <a:gd name="T3" fmla="*/ 1 h 68"/>
                <a:gd name="T4" fmla="*/ 2 w 118"/>
                <a:gd name="T5" fmla="*/ 1 h 68"/>
                <a:gd name="T6" fmla="*/ 3 w 118"/>
                <a:gd name="T7" fmla="*/ 1 h 68"/>
                <a:gd name="T8" fmla="*/ 3 w 118"/>
                <a:gd name="T9" fmla="*/ 2 h 68"/>
                <a:gd name="T10" fmla="*/ 3 w 118"/>
                <a:gd name="T11" fmla="*/ 2 h 68"/>
                <a:gd name="T12" fmla="*/ 4 w 118"/>
                <a:gd name="T13" fmla="*/ 2 h 68"/>
                <a:gd name="T14" fmla="*/ 4 w 118"/>
                <a:gd name="T15" fmla="*/ 2 h 68"/>
                <a:gd name="T16" fmla="*/ 5 w 118"/>
                <a:gd name="T17" fmla="*/ 2 h 68"/>
                <a:gd name="T18" fmla="*/ 5 w 118"/>
                <a:gd name="T19" fmla="*/ 2 h 68"/>
                <a:gd name="T20" fmla="*/ 6 w 118"/>
                <a:gd name="T21" fmla="*/ 3 h 68"/>
                <a:gd name="T22" fmla="*/ 6 w 118"/>
                <a:gd name="T23" fmla="*/ 3 h 68"/>
                <a:gd name="T24" fmla="*/ 6 w 118"/>
                <a:gd name="T25" fmla="*/ 3 h 68"/>
                <a:gd name="T26" fmla="*/ 7 w 118"/>
                <a:gd name="T27" fmla="*/ 3 h 68"/>
                <a:gd name="T28" fmla="*/ 7 w 118"/>
                <a:gd name="T29" fmla="*/ 3 h 68"/>
                <a:gd name="T30" fmla="*/ 7 w 118"/>
                <a:gd name="T31" fmla="*/ 4 h 68"/>
                <a:gd name="T32" fmla="*/ 8 w 118"/>
                <a:gd name="T33" fmla="*/ 4 h 68"/>
                <a:gd name="T34" fmla="*/ 8 w 118"/>
                <a:gd name="T35" fmla="*/ 4 h 68"/>
                <a:gd name="T36" fmla="*/ 8 w 118"/>
                <a:gd name="T37" fmla="*/ 3 h 68"/>
                <a:gd name="T38" fmla="*/ 8 w 118"/>
                <a:gd name="T39" fmla="*/ 3 h 68"/>
                <a:gd name="T40" fmla="*/ 7 w 118"/>
                <a:gd name="T41" fmla="*/ 3 h 68"/>
                <a:gd name="T42" fmla="*/ 7 w 118"/>
                <a:gd name="T43" fmla="*/ 2 h 68"/>
                <a:gd name="T44" fmla="*/ 6 w 118"/>
                <a:gd name="T45" fmla="*/ 2 h 68"/>
                <a:gd name="T46" fmla="*/ 5 w 118"/>
                <a:gd name="T47" fmla="*/ 1 h 68"/>
                <a:gd name="T48" fmla="*/ 4 w 118"/>
                <a:gd name="T49" fmla="*/ 1 h 68"/>
                <a:gd name="T50" fmla="*/ 3 w 118"/>
                <a:gd name="T51" fmla="*/ 1 h 68"/>
                <a:gd name="T52" fmla="*/ 2 w 118"/>
                <a:gd name="T53" fmla="*/ 1 h 68"/>
                <a:gd name="T54" fmla="*/ 2 w 118"/>
                <a:gd name="T55" fmla="*/ 1 h 68"/>
                <a:gd name="T56" fmla="*/ 1 w 118"/>
                <a:gd name="T57" fmla="*/ 0 h 68"/>
                <a:gd name="T58" fmla="*/ 0 w 118"/>
                <a:gd name="T59" fmla="*/ 1 h 68"/>
                <a:gd name="T60" fmla="*/ 1 w 118"/>
                <a:gd name="T61" fmla="*/ 1 h 68"/>
                <a:gd name="T62" fmla="*/ 1 w 118"/>
                <a:gd name="T63" fmla="*/ 1 h 68"/>
                <a:gd name="T64" fmla="*/ 1 w 118"/>
                <a:gd name="T65" fmla="*/ 1 h 68"/>
                <a:gd name="T66" fmla="*/ 1 w 118"/>
                <a:gd name="T67" fmla="*/ 1 h 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8"/>
                <a:gd name="T103" fmla="*/ 0 h 68"/>
                <a:gd name="T104" fmla="*/ 118 w 118"/>
                <a:gd name="T105" fmla="*/ 68 h 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8" h="68">
                  <a:moveTo>
                    <a:pt x="12" y="20"/>
                  </a:moveTo>
                  <a:lnTo>
                    <a:pt x="19" y="23"/>
                  </a:lnTo>
                  <a:lnTo>
                    <a:pt x="27" y="26"/>
                  </a:lnTo>
                  <a:lnTo>
                    <a:pt x="34" y="29"/>
                  </a:lnTo>
                  <a:lnTo>
                    <a:pt x="41" y="32"/>
                  </a:lnTo>
                  <a:lnTo>
                    <a:pt x="48" y="34"/>
                  </a:lnTo>
                  <a:lnTo>
                    <a:pt x="55" y="38"/>
                  </a:lnTo>
                  <a:lnTo>
                    <a:pt x="62" y="40"/>
                  </a:lnTo>
                  <a:lnTo>
                    <a:pt x="69" y="44"/>
                  </a:lnTo>
                  <a:lnTo>
                    <a:pt x="75" y="47"/>
                  </a:lnTo>
                  <a:lnTo>
                    <a:pt x="80" y="50"/>
                  </a:lnTo>
                  <a:lnTo>
                    <a:pt x="85" y="53"/>
                  </a:lnTo>
                  <a:lnTo>
                    <a:pt x="91" y="56"/>
                  </a:lnTo>
                  <a:lnTo>
                    <a:pt x="97" y="60"/>
                  </a:lnTo>
                  <a:lnTo>
                    <a:pt x="102" y="63"/>
                  </a:lnTo>
                  <a:lnTo>
                    <a:pt x="109" y="65"/>
                  </a:lnTo>
                  <a:lnTo>
                    <a:pt x="115" y="68"/>
                  </a:lnTo>
                  <a:lnTo>
                    <a:pt x="118" y="67"/>
                  </a:lnTo>
                  <a:lnTo>
                    <a:pt x="116" y="62"/>
                  </a:lnTo>
                  <a:lnTo>
                    <a:pt x="113" y="56"/>
                  </a:lnTo>
                  <a:lnTo>
                    <a:pt x="110" y="53"/>
                  </a:lnTo>
                  <a:lnTo>
                    <a:pt x="99" y="44"/>
                  </a:lnTo>
                  <a:lnTo>
                    <a:pt x="87" y="35"/>
                  </a:lnTo>
                  <a:lnTo>
                    <a:pt x="73" y="27"/>
                  </a:lnTo>
                  <a:lnTo>
                    <a:pt x="60" y="20"/>
                  </a:lnTo>
                  <a:lnTo>
                    <a:pt x="46" y="15"/>
                  </a:lnTo>
                  <a:lnTo>
                    <a:pt x="31" y="10"/>
                  </a:lnTo>
                  <a:lnTo>
                    <a:pt x="17" y="4"/>
                  </a:lnTo>
                  <a:lnTo>
                    <a:pt x="3" y="0"/>
                  </a:lnTo>
                  <a:lnTo>
                    <a:pt x="0" y="1"/>
                  </a:lnTo>
                  <a:lnTo>
                    <a:pt x="2" y="8"/>
                  </a:lnTo>
                  <a:lnTo>
                    <a:pt x="8" y="16"/>
                  </a:lnTo>
                  <a:lnTo>
                    <a:pt x="12" y="2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1" name="Freeform 54"/>
            <p:cNvSpPr>
              <a:spLocks/>
            </p:cNvSpPr>
            <p:nvPr/>
          </p:nvSpPr>
          <p:spPr bwMode="auto">
            <a:xfrm>
              <a:off x="2178" y="3978"/>
              <a:ext cx="83" cy="252"/>
            </a:xfrm>
            <a:custGeom>
              <a:avLst/>
              <a:gdLst>
                <a:gd name="T0" fmla="*/ 0 w 165"/>
                <a:gd name="T1" fmla="*/ 1 h 503"/>
                <a:gd name="T2" fmla="*/ 2 w 165"/>
                <a:gd name="T3" fmla="*/ 4 h 503"/>
                <a:gd name="T4" fmla="*/ 3 w 165"/>
                <a:gd name="T5" fmla="*/ 8 h 503"/>
                <a:gd name="T6" fmla="*/ 4 w 165"/>
                <a:gd name="T7" fmla="*/ 12 h 503"/>
                <a:gd name="T8" fmla="*/ 5 w 165"/>
                <a:gd name="T9" fmla="*/ 16 h 503"/>
                <a:gd name="T10" fmla="*/ 6 w 165"/>
                <a:gd name="T11" fmla="*/ 20 h 503"/>
                <a:gd name="T12" fmla="*/ 8 w 165"/>
                <a:gd name="T13" fmla="*/ 24 h 503"/>
                <a:gd name="T14" fmla="*/ 9 w 165"/>
                <a:gd name="T15" fmla="*/ 28 h 503"/>
                <a:gd name="T16" fmla="*/ 10 w 165"/>
                <a:gd name="T17" fmla="*/ 31 h 503"/>
                <a:gd name="T18" fmla="*/ 10 w 165"/>
                <a:gd name="T19" fmla="*/ 32 h 503"/>
                <a:gd name="T20" fmla="*/ 11 w 165"/>
                <a:gd name="T21" fmla="*/ 32 h 503"/>
                <a:gd name="T22" fmla="*/ 11 w 165"/>
                <a:gd name="T23" fmla="*/ 32 h 503"/>
                <a:gd name="T24" fmla="*/ 11 w 165"/>
                <a:gd name="T25" fmla="*/ 32 h 503"/>
                <a:gd name="T26" fmla="*/ 10 w 165"/>
                <a:gd name="T27" fmla="*/ 28 h 503"/>
                <a:gd name="T28" fmla="*/ 9 w 165"/>
                <a:gd name="T29" fmla="*/ 24 h 503"/>
                <a:gd name="T30" fmla="*/ 8 w 165"/>
                <a:gd name="T31" fmla="*/ 20 h 503"/>
                <a:gd name="T32" fmla="*/ 6 w 165"/>
                <a:gd name="T33" fmla="*/ 16 h 503"/>
                <a:gd name="T34" fmla="*/ 5 w 165"/>
                <a:gd name="T35" fmla="*/ 13 h 503"/>
                <a:gd name="T36" fmla="*/ 4 w 165"/>
                <a:gd name="T37" fmla="*/ 9 h 503"/>
                <a:gd name="T38" fmla="*/ 2 w 165"/>
                <a:gd name="T39" fmla="*/ 5 h 503"/>
                <a:gd name="T40" fmla="*/ 1 w 165"/>
                <a:gd name="T41" fmla="*/ 1 h 503"/>
                <a:gd name="T42" fmla="*/ 1 w 165"/>
                <a:gd name="T43" fmla="*/ 1 h 503"/>
                <a:gd name="T44" fmla="*/ 1 w 165"/>
                <a:gd name="T45" fmla="*/ 1 h 503"/>
                <a:gd name="T46" fmla="*/ 1 w 165"/>
                <a:gd name="T47" fmla="*/ 0 h 503"/>
                <a:gd name="T48" fmla="*/ 0 w 165"/>
                <a:gd name="T49" fmla="*/ 1 h 503"/>
                <a:gd name="T50" fmla="*/ 0 w 165"/>
                <a:gd name="T51" fmla="*/ 1 h 5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5"/>
                <a:gd name="T79" fmla="*/ 0 h 503"/>
                <a:gd name="T80" fmla="*/ 165 w 165"/>
                <a:gd name="T81" fmla="*/ 503 h 5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5" h="503">
                  <a:moveTo>
                    <a:pt x="0" y="1"/>
                  </a:moveTo>
                  <a:lnTo>
                    <a:pt x="17" y="63"/>
                  </a:lnTo>
                  <a:lnTo>
                    <a:pt x="35" y="125"/>
                  </a:lnTo>
                  <a:lnTo>
                    <a:pt x="53" y="187"/>
                  </a:lnTo>
                  <a:lnTo>
                    <a:pt x="74" y="249"/>
                  </a:lnTo>
                  <a:lnTo>
                    <a:pt x="94" y="310"/>
                  </a:lnTo>
                  <a:lnTo>
                    <a:pt x="114" y="372"/>
                  </a:lnTo>
                  <a:lnTo>
                    <a:pt x="135" y="433"/>
                  </a:lnTo>
                  <a:lnTo>
                    <a:pt x="155" y="494"/>
                  </a:lnTo>
                  <a:lnTo>
                    <a:pt x="157" y="497"/>
                  </a:lnTo>
                  <a:lnTo>
                    <a:pt x="161" y="501"/>
                  </a:lnTo>
                  <a:lnTo>
                    <a:pt x="164" y="503"/>
                  </a:lnTo>
                  <a:lnTo>
                    <a:pt x="165" y="502"/>
                  </a:lnTo>
                  <a:lnTo>
                    <a:pt x="150" y="440"/>
                  </a:lnTo>
                  <a:lnTo>
                    <a:pt x="133" y="378"/>
                  </a:lnTo>
                  <a:lnTo>
                    <a:pt x="113" y="317"/>
                  </a:lnTo>
                  <a:lnTo>
                    <a:pt x="93" y="255"/>
                  </a:lnTo>
                  <a:lnTo>
                    <a:pt x="71" y="194"/>
                  </a:lnTo>
                  <a:lnTo>
                    <a:pt x="50" y="133"/>
                  </a:lnTo>
                  <a:lnTo>
                    <a:pt x="30" y="72"/>
                  </a:lnTo>
                  <a:lnTo>
                    <a:pt x="12" y="10"/>
                  </a:lnTo>
                  <a:lnTo>
                    <a:pt x="10" y="7"/>
                  </a:lnTo>
                  <a:lnTo>
                    <a:pt x="5" y="2"/>
                  </a:lnTo>
                  <a:lnTo>
                    <a:pt x="2" y="0"/>
                  </a:lnTo>
                  <a:lnTo>
                    <a:pt x="0" y="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2" name="Freeform 55"/>
            <p:cNvSpPr>
              <a:spLocks/>
            </p:cNvSpPr>
            <p:nvPr/>
          </p:nvSpPr>
          <p:spPr bwMode="auto">
            <a:xfrm>
              <a:off x="2251" y="4232"/>
              <a:ext cx="68" cy="59"/>
            </a:xfrm>
            <a:custGeom>
              <a:avLst/>
              <a:gdLst>
                <a:gd name="T0" fmla="*/ 1 w 135"/>
                <a:gd name="T1" fmla="*/ 1 h 118"/>
                <a:gd name="T2" fmla="*/ 1 w 135"/>
                <a:gd name="T3" fmla="*/ 2 h 118"/>
                <a:gd name="T4" fmla="*/ 2 w 135"/>
                <a:gd name="T5" fmla="*/ 2 h 118"/>
                <a:gd name="T6" fmla="*/ 3 w 135"/>
                <a:gd name="T7" fmla="*/ 3 h 118"/>
                <a:gd name="T8" fmla="*/ 3 w 135"/>
                <a:gd name="T9" fmla="*/ 3 h 118"/>
                <a:gd name="T10" fmla="*/ 4 w 135"/>
                <a:gd name="T11" fmla="*/ 4 h 118"/>
                <a:gd name="T12" fmla="*/ 4 w 135"/>
                <a:gd name="T13" fmla="*/ 4 h 118"/>
                <a:gd name="T14" fmla="*/ 5 w 135"/>
                <a:gd name="T15" fmla="*/ 5 h 118"/>
                <a:gd name="T16" fmla="*/ 5 w 135"/>
                <a:gd name="T17" fmla="*/ 5 h 118"/>
                <a:gd name="T18" fmla="*/ 5 w 135"/>
                <a:gd name="T19" fmla="*/ 5 h 118"/>
                <a:gd name="T20" fmla="*/ 6 w 135"/>
                <a:gd name="T21" fmla="*/ 6 h 118"/>
                <a:gd name="T22" fmla="*/ 6 w 135"/>
                <a:gd name="T23" fmla="*/ 6 h 118"/>
                <a:gd name="T24" fmla="*/ 7 w 135"/>
                <a:gd name="T25" fmla="*/ 7 h 118"/>
                <a:gd name="T26" fmla="*/ 7 w 135"/>
                <a:gd name="T27" fmla="*/ 7 h 118"/>
                <a:gd name="T28" fmla="*/ 8 w 135"/>
                <a:gd name="T29" fmla="*/ 7 h 118"/>
                <a:gd name="T30" fmla="*/ 8 w 135"/>
                <a:gd name="T31" fmla="*/ 7 h 118"/>
                <a:gd name="T32" fmla="*/ 9 w 135"/>
                <a:gd name="T33" fmla="*/ 7 h 118"/>
                <a:gd name="T34" fmla="*/ 9 w 135"/>
                <a:gd name="T35" fmla="*/ 7 h 118"/>
                <a:gd name="T36" fmla="*/ 9 w 135"/>
                <a:gd name="T37" fmla="*/ 7 h 118"/>
                <a:gd name="T38" fmla="*/ 9 w 135"/>
                <a:gd name="T39" fmla="*/ 7 h 118"/>
                <a:gd name="T40" fmla="*/ 9 w 135"/>
                <a:gd name="T41" fmla="*/ 7 h 118"/>
                <a:gd name="T42" fmla="*/ 8 w 135"/>
                <a:gd name="T43" fmla="*/ 7 h 118"/>
                <a:gd name="T44" fmla="*/ 8 w 135"/>
                <a:gd name="T45" fmla="*/ 6 h 118"/>
                <a:gd name="T46" fmla="*/ 7 w 135"/>
                <a:gd name="T47" fmla="*/ 6 h 118"/>
                <a:gd name="T48" fmla="*/ 7 w 135"/>
                <a:gd name="T49" fmla="*/ 5 h 118"/>
                <a:gd name="T50" fmla="*/ 6 w 135"/>
                <a:gd name="T51" fmla="*/ 5 h 118"/>
                <a:gd name="T52" fmla="*/ 6 w 135"/>
                <a:gd name="T53" fmla="*/ 5 h 118"/>
                <a:gd name="T54" fmla="*/ 5 w 135"/>
                <a:gd name="T55" fmla="*/ 4 h 118"/>
                <a:gd name="T56" fmla="*/ 5 w 135"/>
                <a:gd name="T57" fmla="*/ 4 h 118"/>
                <a:gd name="T58" fmla="*/ 4 w 135"/>
                <a:gd name="T59" fmla="*/ 3 h 118"/>
                <a:gd name="T60" fmla="*/ 4 w 135"/>
                <a:gd name="T61" fmla="*/ 3 h 118"/>
                <a:gd name="T62" fmla="*/ 3 w 135"/>
                <a:gd name="T63" fmla="*/ 3 h 118"/>
                <a:gd name="T64" fmla="*/ 3 w 135"/>
                <a:gd name="T65" fmla="*/ 2 h 118"/>
                <a:gd name="T66" fmla="*/ 2 w 135"/>
                <a:gd name="T67" fmla="*/ 2 h 118"/>
                <a:gd name="T68" fmla="*/ 2 w 135"/>
                <a:gd name="T69" fmla="*/ 1 h 118"/>
                <a:gd name="T70" fmla="*/ 1 w 135"/>
                <a:gd name="T71" fmla="*/ 1 h 118"/>
                <a:gd name="T72" fmla="*/ 1 w 135"/>
                <a:gd name="T73" fmla="*/ 1 h 118"/>
                <a:gd name="T74" fmla="*/ 0 w 135"/>
                <a:gd name="T75" fmla="*/ 0 h 118"/>
                <a:gd name="T76" fmla="*/ 0 w 135"/>
                <a:gd name="T77" fmla="*/ 1 h 118"/>
                <a:gd name="T78" fmla="*/ 1 w 135"/>
                <a:gd name="T79" fmla="*/ 1 h 118"/>
                <a:gd name="T80" fmla="*/ 1 w 135"/>
                <a:gd name="T81" fmla="*/ 1 h 118"/>
                <a:gd name="T82" fmla="*/ 1 w 135"/>
                <a:gd name="T83" fmla="*/ 1 h 1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5"/>
                <a:gd name="T127" fmla="*/ 0 h 118"/>
                <a:gd name="T128" fmla="*/ 135 w 135"/>
                <a:gd name="T129" fmla="*/ 118 h 1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5" h="118">
                  <a:moveTo>
                    <a:pt x="8" y="16"/>
                  </a:moveTo>
                  <a:lnTo>
                    <a:pt x="16" y="23"/>
                  </a:lnTo>
                  <a:lnTo>
                    <a:pt x="25" y="30"/>
                  </a:lnTo>
                  <a:lnTo>
                    <a:pt x="33" y="37"/>
                  </a:lnTo>
                  <a:lnTo>
                    <a:pt x="41" y="43"/>
                  </a:lnTo>
                  <a:lnTo>
                    <a:pt x="49" y="52"/>
                  </a:lnTo>
                  <a:lnTo>
                    <a:pt x="57" y="60"/>
                  </a:lnTo>
                  <a:lnTo>
                    <a:pt x="65" y="67"/>
                  </a:lnTo>
                  <a:lnTo>
                    <a:pt x="73" y="75"/>
                  </a:lnTo>
                  <a:lnTo>
                    <a:pt x="80" y="80"/>
                  </a:lnTo>
                  <a:lnTo>
                    <a:pt x="86" y="87"/>
                  </a:lnTo>
                  <a:lnTo>
                    <a:pt x="93" y="93"/>
                  </a:lnTo>
                  <a:lnTo>
                    <a:pt x="100" y="99"/>
                  </a:lnTo>
                  <a:lnTo>
                    <a:pt x="107" y="105"/>
                  </a:lnTo>
                  <a:lnTo>
                    <a:pt x="114" y="109"/>
                  </a:lnTo>
                  <a:lnTo>
                    <a:pt x="121" y="114"/>
                  </a:lnTo>
                  <a:lnTo>
                    <a:pt x="129" y="118"/>
                  </a:lnTo>
                  <a:lnTo>
                    <a:pt x="133" y="118"/>
                  </a:lnTo>
                  <a:lnTo>
                    <a:pt x="135" y="115"/>
                  </a:lnTo>
                  <a:lnTo>
                    <a:pt x="132" y="110"/>
                  </a:lnTo>
                  <a:lnTo>
                    <a:pt x="130" y="106"/>
                  </a:lnTo>
                  <a:lnTo>
                    <a:pt x="123" y="99"/>
                  </a:lnTo>
                  <a:lnTo>
                    <a:pt x="116" y="92"/>
                  </a:lnTo>
                  <a:lnTo>
                    <a:pt x="108" y="86"/>
                  </a:lnTo>
                  <a:lnTo>
                    <a:pt x="101" y="80"/>
                  </a:lnTo>
                  <a:lnTo>
                    <a:pt x="93" y="73"/>
                  </a:lnTo>
                  <a:lnTo>
                    <a:pt x="86" y="68"/>
                  </a:lnTo>
                  <a:lnTo>
                    <a:pt x="78" y="62"/>
                  </a:lnTo>
                  <a:lnTo>
                    <a:pt x="71" y="55"/>
                  </a:lnTo>
                  <a:lnTo>
                    <a:pt x="63" y="48"/>
                  </a:lnTo>
                  <a:lnTo>
                    <a:pt x="55" y="40"/>
                  </a:lnTo>
                  <a:lnTo>
                    <a:pt x="48" y="33"/>
                  </a:lnTo>
                  <a:lnTo>
                    <a:pt x="40" y="26"/>
                  </a:lnTo>
                  <a:lnTo>
                    <a:pt x="32" y="20"/>
                  </a:lnTo>
                  <a:lnTo>
                    <a:pt x="23" y="13"/>
                  </a:lnTo>
                  <a:lnTo>
                    <a:pt x="15" y="7"/>
                  </a:lnTo>
                  <a:lnTo>
                    <a:pt x="5" y="1"/>
                  </a:lnTo>
                  <a:lnTo>
                    <a:pt x="0" y="0"/>
                  </a:lnTo>
                  <a:lnTo>
                    <a:pt x="0" y="3"/>
                  </a:lnTo>
                  <a:lnTo>
                    <a:pt x="3" y="10"/>
                  </a:lnTo>
                  <a:lnTo>
                    <a:pt x="8" y="1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3" name="Freeform 56"/>
            <p:cNvSpPr>
              <a:spLocks/>
            </p:cNvSpPr>
            <p:nvPr/>
          </p:nvSpPr>
          <p:spPr bwMode="auto">
            <a:xfrm>
              <a:off x="2191" y="3975"/>
              <a:ext cx="37" cy="12"/>
            </a:xfrm>
            <a:custGeom>
              <a:avLst/>
              <a:gdLst>
                <a:gd name="T0" fmla="*/ 1 w 74"/>
                <a:gd name="T1" fmla="*/ 1 h 23"/>
                <a:gd name="T2" fmla="*/ 1 w 74"/>
                <a:gd name="T3" fmla="*/ 1 h 23"/>
                <a:gd name="T4" fmla="*/ 1 w 74"/>
                <a:gd name="T5" fmla="*/ 2 h 23"/>
                <a:gd name="T6" fmla="*/ 2 w 74"/>
                <a:gd name="T7" fmla="*/ 2 h 23"/>
                <a:gd name="T8" fmla="*/ 2 w 74"/>
                <a:gd name="T9" fmla="*/ 2 h 23"/>
                <a:gd name="T10" fmla="*/ 3 w 74"/>
                <a:gd name="T11" fmla="*/ 2 h 23"/>
                <a:gd name="T12" fmla="*/ 3 w 74"/>
                <a:gd name="T13" fmla="*/ 2 h 23"/>
                <a:gd name="T14" fmla="*/ 5 w 74"/>
                <a:gd name="T15" fmla="*/ 2 h 23"/>
                <a:gd name="T16" fmla="*/ 5 w 74"/>
                <a:gd name="T17" fmla="*/ 1 h 23"/>
                <a:gd name="T18" fmla="*/ 5 w 74"/>
                <a:gd name="T19" fmla="*/ 1 h 23"/>
                <a:gd name="T20" fmla="*/ 5 w 74"/>
                <a:gd name="T21" fmla="*/ 1 h 23"/>
                <a:gd name="T22" fmla="*/ 5 w 74"/>
                <a:gd name="T23" fmla="*/ 1 h 23"/>
                <a:gd name="T24" fmla="*/ 4 w 74"/>
                <a:gd name="T25" fmla="*/ 0 h 23"/>
                <a:gd name="T26" fmla="*/ 3 w 74"/>
                <a:gd name="T27" fmla="*/ 1 h 23"/>
                <a:gd name="T28" fmla="*/ 3 w 74"/>
                <a:gd name="T29" fmla="*/ 1 h 23"/>
                <a:gd name="T30" fmla="*/ 2 w 74"/>
                <a:gd name="T31" fmla="*/ 1 h 23"/>
                <a:gd name="T32" fmla="*/ 2 w 74"/>
                <a:gd name="T33" fmla="*/ 1 h 23"/>
                <a:gd name="T34" fmla="*/ 2 w 74"/>
                <a:gd name="T35" fmla="*/ 1 h 23"/>
                <a:gd name="T36" fmla="*/ 1 w 74"/>
                <a:gd name="T37" fmla="*/ 1 h 23"/>
                <a:gd name="T38" fmla="*/ 1 w 74"/>
                <a:gd name="T39" fmla="*/ 1 h 23"/>
                <a:gd name="T40" fmla="*/ 1 w 74"/>
                <a:gd name="T41" fmla="*/ 1 h 23"/>
                <a:gd name="T42" fmla="*/ 1 w 74"/>
                <a:gd name="T43" fmla="*/ 1 h 23"/>
                <a:gd name="T44" fmla="*/ 1 w 74"/>
                <a:gd name="T45" fmla="*/ 1 h 23"/>
                <a:gd name="T46" fmla="*/ 1 w 74"/>
                <a:gd name="T47" fmla="*/ 1 h 23"/>
                <a:gd name="T48" fmla="*/ 1 w 74"/>
                <a:gd name="T49" fmla="*/ 0 h 23"/>
                <a:gd name="T50" fmla="*/ 0 w 74"/>
                <a:gd name="T51" fmla="*/ 1 h 23"/>
                <a:gd name="T52" fmla="*/ 1 w 74"/>
                <a:gd name="T53" fmla="*/ 1 h 23"/>
                <a:gd name="T54" fmla="*/ 1 w 74"/>
                <a:gd name="T55" fmla="*/ 1 h 23"/>
                <a:gd name="T56" fmla="*/ 1 w 74"/>
                <a:gd name="T57" fmla="*/ 1 h 23"/>
                <a:gd name="T58" fmla="*/ 1 w 74"/>
                <a:gd name="T59" fmla="*/ 1 h 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4"/>
                <a:gd name="T91" fmla="*/ 0 h 23"/>
                <a:gd name="T92" fmla="*/ 74 w 74"/>
                <a:gd name="T93" fmla="*/ 23 h 2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4" h="23">
                  <a:moveTo>
                    <a:pt x="7" y="11"/>
                  </a:moveTo>
                  <a:lnTo>
                    <a:pt x="14" y="15"/>
                  </a:lnTo>
                  <a:lnTo>
                    <a:pt x="23" y="18"/>
                  </a:lnTo>
                  <a:lnTo>
                    <a:pt x="32" y="21"/>
                  </a:lnTo>
                  <a:lnTo>
                    <a:pt x="42" y="23"/>
                  </a:lnTo>
                  <a:lnTo>
                    <a:pt x="52" y="23"/>
                  </a:lnTo>
                  <a:lnTo>
                    <a:pt x="61" y="22"/>
                  </a:lnTo>
                  <a:lnTo>
                    <a:pt x="68" y="18"/>
                  </a:lnTo>
                  <a:lnTo>
                    <a:pt x="74" y="11"/>
                  </a:lnTo>
                  <a:lnTo>
                    <a:pt x="74" y="8"/>
                  </a:lnTo>
                  <a:lnTo>
                    <a:pt x="71" y="3"/>
                  </a:lnTo>
                  <a:lnTo>
                    <a:pt x="68" y="1"/>
                  </a:lnTo>
                  <a:lnTo>
                    <a:pt x="64" y="0"/>
                  </a:lnTo>
                  <a:lnTo>
                    <a:pt x="57" y="1"/>
                  </a:lnTo>
                  <a:lnTo>
                    <a:pt x="50" y="3"/>
                  </a:lnTo>
                  <a:lnTo>
                    <a:pt x="44" y="4"/>
                  </a:lnTo>
                  <a:lnTo>
                    <a:pt x="37" y="7"/>
                  </a:lnTo>
                  <a:lnTo>
                    <a:pt x="32" y="7"/>
                  </a:lnTo>
                  <a:lnTo>
                    <a:pt x="27" y="7"/>
                  </a:lnTo>
                  <a:lnTo>
                    <a:pt x="23" y="7"/>
                  </a:lnTo>
                  <a:lnTo>
                    <a:pt x="18" y="6"/>
                  </a:lnTo>
                  <a:lnTo>
                    <a:pt x="14" y="4"/>
                  </a:lnTo>
                  <a:lnTo>
                    <a:pt x="10" y="3"/>
                  </a:lnTo>
                  <a:lnTo>
                    <a:pt x="6" y="1"/>
                  </a:lnTo>
                  <a:lnTo>
                    <a:pt x="1" y="0"/>
                  </a:lnTo>
                  <a:lnTo>
                    <a:pt x="0" y="1"/>
                  </a:lnTo>
                  <a:lnTo>
                    <a:pt x="1" y="4"/>
                  </a:lnTo>
                  <a:lnTo>
                    <a:pt x="4" y="9"/>
                  </a:lnTo>
                  <a:lnTo>
                    <a:pt x="7" y="1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4" name="Freeform 57"/>
            <p:cNvSpPr>
              <a:spLocks/>
            </p:cNvSpPr>
            <p:nvPr/>
          </p:nvSpPr>
          <p:spPr bwMode="auto">
            <a:xfrm>
              <a:off x="2220" y="3973"/>
              <a:ext cx="39" cy="50"/>
            </a:xfrm>
            <a:custGeom>
              <a:avLst/>
              <a:gdLst>
                <a:gd name="T0" fmla="*/ 1 w 77"/>
                <a:gd name="T1" fmla="*/ 1 h 100"/>
                <a:gd name="T2" fmla="*/ 1 w 77"/>
                <a:gd name="T3" fmla="*/ 1 h 100"/>
                <a:gd name="T4" fmla="*/ 1 w 77"/>
                <a:gd name="T5" fmla="*/ 1 h 100"/>
                <a:gd name="T6" fmla="*/ 1 w 77"/>
                <a:gd name="T7" fmla="*/ 2 h 100"/>
                <a:gd name="T8" fmla="*/ 2 w 77"/>
                <a:gd name="T9" fmla="*/ 2 h 100"/>
                <a:gd name="T10" fmla="*/ 2 w 77"/>
                <a:gd name="T11" fmla="*/ 2 h 100"/>
                <a:gd name="T12" fmla="*/ 2 w 77"/>
                <a:gd name="T13" fmla="*/ 2 h 100"/>
                <a:gd name="T14" fmla="*/ 3 w 77"/>
                <a:gd name="T15" fmla="*/ 3 h 100"/>
                <a:gd name="T16" fmla="*/ 3 w 77"/>
                <a:gd name="T17" fmla="*/ 3 h 100"/>
                <a:gd name="T18" fmla="*/ 4 w 77"/>
                <a:gd name="T19" fmla="*/ 3 h 100"/>
                <a:gd name="T20" fmla="*/ 4 w 77"/>
                <a:gd name="T21" fmla="*/ 3 h 100"/>
                <a:gd name="T22" fmla="*/ 4 w 77"/>
                <a:gd name="T23" fmla="*/ 3 h 100"/>
                <a:gd name="T24" fmla="*/ 4 w 77"/>
                <a:gd name="T25" fmla="*/ 3 h 100"/>
                <a:gd name="T26" fmla="*/ 4 w 77"/>
                <a:gd name="T27" fmla="*/ 5 h 100"/>
                <a:gd name="T28" fmla="*/ 4 w 77"/>
                <a:gd name="T29" fmla="*/ 5 h 100"/>
                <a:gd name="T30" fmla="*/ 4 w 77"/>
                <a:gd name="T31" fmla="*/ 6 h 100"/>
                <a:gd name="T32" fmla="*/ 4 w 77"/>
                <a:gd name="T33" fmla="*/ 6 h 100"/>
                <a:gd name="T34" fmla="*/ 4 w 77"/>
                <a:gd name="T35" fmla="*/ 6 h 100"/>
                <a:gd name="T36" fmla="*/ 4 w 77"/>
                <a:gd name="T37" fmla="*/ 6 h 100"/>
                <a:gd name="T38" fmla="*/ 4 w 77"/>
                <a:gd name="T39" fmla="*/ 6 h 100"/>
                <a:gd name="T40" fmla="*/ 4 w 77"/>
                <a:gd name="T41" fmla="*/ 6 h 100"/>
                <a:gd name="T42" fmla="*/ 5 w 77"/>
                <a:gd name="T43" fmla="*/ 6 h 100"/>
                <a:gd name="T44" fmla="*/ 5 w 77"/>
                <a:gd name="T45" fmla="*/ 5 h 100"/>
                <a:gd name="T46" fmla="*/ 5 w 77"/>
                <a:gd name="T47" fmla="*/ 3 h 100"/>
                <a:gd name="T48" fmla="*/ 5 w 77"/>
                <a:gd name="T49" fmla="*/ 3 h 100"/>
                <a:gd name="T50" fmla="*/ 4 w 77"/>
                <a:gd name="T51" fmla="*/ 3 h 100"/>
                <a:gd name="T52" fmla="*/ 4 w 77"/>
                <a:gd name="T53" fmla="*/ 3 h 100"/>
                <a:gd name="T54" fmla="*/ 3 w 77"/>
                <a:gd name="T55" fmla="*/ 2 h 100"/>
                <a:gd name="T56" fmla="*/ 3 w 77"/>
                <a:gd name="T57" fmla="*/ 2 h 100"/>
                <a:gd name="T58" fmla="*/ 2 w 77"/>
                <a:gd name="T59" fmla="*/ 2 h 100"/>
                <a:gd name="T60" fmla="*/ 2 w 77"/>
                <a:gd name="T61" fmla="*/ 1 h 100"/>
                <a:gd name="T62" fmla="*/ 1 w 77"/>
                <a:gd name="T63" fmla="*/ 1 h 100"/>
                <a:gd name="T64" fmla="*/ 1 w 77"/>
                <a:gd name="T65" fmla="*/ 1 h 100"/>
                <a:gd name="T66" fmla="*/ 1 w 77"/>
                <a:gd name="T67" fmla="*/ 0 h 100"/>
                <a:gd name="T68" fmla="*/ 0 w 77"/>
                <a:gd name="T69" fmla="*/ 1 h 100"/>
                <a:gd name="T70" fmla="*/ 0 w 77"/>
                <a:gd name="T71" fmla="*/ 1 h 100"/>
                <a:gd name="T72" fmla="*/ 1 w 77"/>
                <a:gd name="T73" fmla="*/ 1 h 100"/>
                <a:gd name="T74" fmla="*/ 1 w 77"/>
                <a:gd name="T75" fmla="*/ 1 h 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100"/>
                <a:gd name="T116" fmla="*/ 77 w 77"/>
                <a:gd name="T117" fmla="*/ 100 h 1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100">
                  <a:moveTo>
                    <a:pt x="2" y="7"/>
                  </a:moveTo>
                  <a:lnTo>
                    <a:pt x="6" y="12"/>
                  </a:lnTo>
                  <a:lnTo>
                    <a:pt x="11" y="16"/>
                  </a:lnTo>
                  <a:lnTo>
                    <a:pt x="16" y="21"/>
                  </a:lnTo>
                  <a:lnTo>
                    <a:pt x="20" y="24"/>
                  </a:lnTo>
                  <a:lnTo>
                    <a:pt x="26" y="29"/>
                  </a:lnTo>
                  <a:lnTo>
                    <a:pt x="31" y="32"/>
                  </a:lnTo>
                  <a:lnTo>
                    <a:pt x="36" y="36"/>
                  </a:lnTo>
                  <a:lnTo>
                    <a:pt x="42" y="39"/>
                  </a:lnTo>
                  <a:lnTo>
                    <a:pt x="49" y="43"/>
                  </a:lnTo>
                  <a:lnTo>
                    <a:pt x="56" y="46"/>
                  </a:lnTo>
                  <a:lnTo>
                    <a:pt x="62" y="52"/>
                  </a:lnTo>
                  <a:lnTo>
                    <a:pt x="64" y="58"/>
                  </a:lnTo>
                  <a:lnTo>
                    <a:pt x="63" y="66"/>
                  </a:lnTo>
                  <a:lnTo>
                    <a:pt x="59" y="74"/>
                  </a:lnTo>
                  <a:lnTo>
                    <a:pt x="56" y="82"/>
                  </a:lnTo>
                  <a:lnTo>
                    <a:pt x="51" y="89"/>
                  </a:lnTo>
                  <a:lnTo>
                    <a:pt x="53" y="92"/>
                  </a:lnTo>
                  <a:lnTo>
                    <a:pt x="55" y="97"/>
                  </a:lnTo>
                  <a:lnTo>
                    <a:pt x="59" y="100"/>
                  </a:lnTo>
                  <a:lnTo>
                    <a:pt x="62" y="100"/>
                  </a:lnTo>
                  <a:lnTo>
                    <a:pt x="72" y="89"/>
                  </a:lnTo>
                  <a:lnTo>
                    <a:pt x="77" y="75"/>
                  </a:lnTo>
                  <a:lnTo>
                    <a:pt x="74" y="60"/>
                  </a:lnTo>
                  <a:lnTo>
                    <a:pt x="66" y="47"/>
                  </a:lnTo>
                  <a:lnTo>
                    <a:pt x="59" y="40"/>
                  </a:lnTo>
                  <a:lnTo>
                    <a:pt x="51" y="35"/>
                  </a:lnTo>
                  <a:lnTo>
                    <a:pt x="43" y="30"/>
                  </a:lnTo>
                  <a:lnTo>
                    <a:pt x="35" y="24"/>
                  </a:lnTo>
                  <a:lnTo>
                    <a:pt x="27" y="20"/>
                  </a:lnTo>
                  <a:lnTo>
                    <a:pt x="19" y="15"/>
                  </a:lnTo>
                  <a:lnTo>
                    <a:pt x="11" y="9"/>
                  </a:lnTo>
                  <a:lnTo>
                    <a:pt x="4" y="2"/>
                  </a:lnTo>
                  <a:lnTo>
                    <a:pt x="1" y="0"/>
                  </a:lnTo>
                  <a:lnTo>
                    <a:pt x="0" y="1"/>
                  </a:lnTo>
                  <a:lnTo>
                    <a:pt x="0" y="4"/>
                  </a:lnTo>
                  <a:lnTo>
                    <a:pt x="2" y="7"/>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5" name="Freeform 58"/>
            <p:cNvSpPr>
              <a:spLocks/>
            </p:cNvSpPr>
            <p:nvPr/>
          </p:nvSpPr>
          <p:spPr bwMode="auto">
            <a:xfrm>
              <a:off x="2263" y="3993"/>
              <a:ext cx="193" cy="24"/>
            </a:xfrm>
            <a:custGeom>
              <a:avLst/>
              <a:gdLst>
                <a:gd name="T0" fmla="*/ 1 w 386"/>
                <a:gd name="T1" fmla="*/ 3 h 48"/>
                <a:gd name="T2" fmla="*/ 3 w 386"/>
                <a:gd name="T3" fmla="*/ 2 h 48"/>
                <a:gd name="T4" fmla="*/ 3 w 386"/>
                <a:gd name="T5" fmla="*/ 2 h 48"/>
                <a:gd name="T6" fmla="*/ 5 w 386"/>
                <a:gd name="T7" fmla="*/ 2 h 48"/>
                <a:gd name="T8" fmla="*/ 6 w 386"/>
                <a:gd name="T9" fmla="*/ 2 h 48"/>
                <a:gd name="T10" fmla="*/ 7 w 386"/>
                <a:gd name="T11" fmla="*/ 2 h 48"/>
                <a:gd name="T12" fmla="*/ 9 w 386"/>
                <a:gd name="T13" fmla="*/ 2 h 48"/>
                <a:gd name="T14" fmla="*/ 11 w 386"/>
                <a:gd name="T15" fmla="*/ 2 h 48"/>
                <a:gd name="T16" fmla="*/ 12 w 386"/>
                <a:gd name="T17" fmla="*/ 3 h 48"/>
                <a:gd name="T18" fmla="*/ 12 w 386"/>
                <a:gd name="T19" fmla="*/ 3 h 48"/>
                <a:gd name="T20" fmla="*/ 12 w 386"/>
                <a:gd name="T21" fmla="*/ 3 h 48"/>
                <a:gd name="T22" fmla="*/ 13 w 386"/>
                <a:gd name="T23" fmla="*/ 3 h 48"/>
                <a:gd name="T24" fmla="*/ 14 w 386"/>
                <a:gd name="T25" fmla="*/ 3 h 48"/>
                <a:gd name="T26" fmla="*/ 15 w 386"/>
                <a:gd name="T27" fmla="*/ 3 h 48"/>
                <a:gd name="T28" fmla="*/ 17 w 386"/>
                <a:gd name="T29" fmla="*/ 3 h 48"/>
                <a:gd name="T30" fmla="*/ 17 w 386"/>
                <a:gd name="T31" fmla="*/ 3 h 48"/>
                <a:gd name="T32" fmla="*/ 18 w 386"/>
                <a:gd name="T33" fmla="*/ 3 h 48"/>
                <a:gd name="T34" fmla="*/ 19 w 386"/>
                <a:gd name="T35" fmla="*/ 3 h 48"/>
                <a:gd name="T36" fmla="*/ 20 w 386"/>
                <a:gd name="T37" fmla="*/ 3 h 48"/>
                <a:gd name="T38" fmla="*/ 21 w 386"/>
                <a:gd name="T39" fmla="*/ 3 h 48"/>
                <a:gd name="T40" fmla="*/ 21 w 386"/>
                <a:gd name="T41" fmla="*/ 3 h 48"/>
                <a:gd name="T42" fmla="*/ 22 w 386"/>
                <a:gd name="T43" fmla="*/ 3 h 48"/>
                <a:gd name="T44" fmla="*/ 23 w 386"/>
                <a:gd name="T45" fmla="*/ 3 h 48"/>
                <a:gd name="T46" fmla="*/ 24 w 386"/>
                <a:gd name="T47" fmla="*/ 3 h 48"/>
                <a:gd name="T48" fmla="*/ 24 w 386"/>
                <a:gd name="T49" fmla="*/ 3 h 48"/>
                <a:gd name="T50" fmla="*/ 24 w 386"/>
                <a:gd name="T51" fmla="*/ 3 h 48"/>
                <a:gd name="T52" fmla="*/ 24 w 386"/>
                <a:gd name="T53" fmla="*/ 2 h 48"/>
                <a:gd name="T54" fmla="*/ 24 w 386"/>
                <a:gd name="T55" fmla="*/ 2 h 48"/>
                <a:gd name="T56" fmla="*/ 24 w 386"/>
                <a:gd name="T57" fmla="*/ 2 h 48"/>
                <a:gd name="T58" fmla="*/ 23 w 386"/>
                <a:gd name="T59" fmla="*/ 2 h 48"/>
                <a:gd name="T60" fmla="*/ 22 w 386"/>
                <a:gd name="T61" fmla="*/ 2 h 48"/>
                <a:gd name="T62" fmla="*/ 21 w 386"/>
                <a:gd name="T63" fmla="*/ 2 h 48"/>
                <a:gd name="T64" fmla="*/ 21 w 386"/>
                <a:gd name="T65" fmla="*/ 2 h 48"/>
                <a:gd name="T66" fmla="*/ 20 w 386"/>
                <a:gd name="T67" fmla="*/ 2 h 48"/>
                <a:gd name="T68" fmla="*/ 19 w 386"/>
                <a:gd name="T69" fmla="*/ 2 h 48"/>
                <a:gd name="T70" fmla="*/ 18 w 386"/>
                <a:gd name="T71" fmla="*/ 2 h 48"/>
                <a:gd name="T72" fmla="*/ 17 w 386"/>
                <a:gd name="T73" fmla="*/ 2 h 48"/>
                <a:gd name="T74" fmla="*/ 15 w 386"/>
                <a:gd name="T75" fmla="*/ 2 h 48"/>
                <a:gd name="T76" fmla="*/ 14 w 386"/>
                <a:gd name="T77" fmla="*/ 2 h 48"/>
                <a:gd name="T78" fmla="*/ 13 w 386"/>
                <a:gd name="T79" fmla="*/ 2 h 48"/>
                <a:gd name="T80" fmla="*/ 12 w 386"/>
                <a:gd name="T81" fmla="*/ 2 h 48"/>
                <a:gd name="T82" fmla="*/ 12 w 386"/>
                <a:gd name="T83" fmla="*/ 2 h 48"/>
                <a:gd name="T84" fmla="*/ 11 w 386"/>
                <a:gd name="T85" fmla="*/ 1 h 48"/>
                <a:gd name="T86" fmla="*/ 10 w 386"/>
                <a:gd name="T87" fmla="*/ 1 h 48"/>
                <a:gd name="T88" fmla="*/ 7 w 386"/>
                <a:gd name="T89" fmla="*/ 1 h 48"/>
                <a:gd name="T90" fmla="*/ 7 w 386"/>
                <a:gd name="T91" fmla="*/ 1 h 48"/>
                <a:gd name="T92" fmla="*/ 6 w 386"/>
                <a:gd name="T93" fmla="*/ 0 h 48"/>
                <a:gd name="T94" fmla="*/ 5 w 386"/>
                <a:gd name="T95" fmla="*/ 1 h 48"/>
                <a:gd name="T96" fmla="*/ 3 w 386"/>
                <a:gd name="T97" fmla="*/ 1 h 48"/>
                <a:gd name="T98" fmla="*/ 3 w 386"/>
                <a:gd name="T99" fmla="*/ 1 h 48"/>
                <a:gd name="T100" fmla="*/ 2 w 386"/>
                <a:gd name="T101" fmla="*/ 1 h 48"/>
                <a:gd name="T102" fmla="*/ 1 w 386"/>
                <a:gd name="T103" fmla="*/ 2 h 48"/>
                <a:gd name="T104" fmla="*/ 0 w 386"/>
                <a:gd name="T105" fmla="*/ 2 h 48"/>
                <a:gd name="T106" fmla="*/ 0 w 386"/>
                <a:gd name="T107" fmla="*/ 2 h 48"/>
                <a:gd name="T108" fmla="*/ 1 w 386"/>
                <a:gd name="T109" fmla="*/ 3 h 48"/>
                <a:gd name="T110" fmla="*/ 1 w 386"/>
                <a:gd name="T111" fmla="*/ 3 h 48"/>
                <a:gd name="T112" fmla="*/ 1 w 386"/>
                <a:gd name="T113" fmla="*/ 3 h 48"/>
                <a:gd name="T114" fmla="*/ 1 w 386"/>
                <a:gd name="T115" fmla="*/ 3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86"/>
                <a:gd name="T175" fmla="*/ 0 h 48"/>
                <a:gd name="T176" fmla="*/ 386 w 386"/>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86" h="48">
                  <a:moveTo>
                    <a:pt x="14" y="42"/>
                  </a:moveTo>
                  <a:lnTo>
                    <a:pt x="34" y="32"/>
                  </a:lnTo>
                  <a:lnTo>
                    <a:pt x="55" y="26"/>
                  </a:lnTo>
                  <a:lnTo>
                    <a:pt x="77" y="23"/>
                  </a:lnTo>
                  <a:lnTo>
                    <a:pt x="99" y="21"/>
                  </a:lnTo>
                  <a:lnTo>
                    <a:pt x="120" y="24"/>
                  </a:lnTo>
                  <a:lnTo>
                    <a:pt x="142" y="26"/>
                  </a:lnTo>
                  <a:lnTo>
                    <a:pt x="163" y="32"/>
                  </a:lnTo>
                  <a:lnTo>
                    <a:pt x="184" y="38"/>
                  </a:lnTo>
                  <a:lnTo>
                    <a:pt x="196" y="41"/>
                  </a:lnTo>
                  <a:lnTo>
                    <a:pt x="207" y="43"/>
                  </a:lnTo>
                  <a:lnTo>
                    <a:pt x="220" y="46"/>
                  </a:lnTo>
                  <a:lnTo>
                    <a:pt x="233" y="47"/>
                  </a:lnTo>
                  <a:lnTo>
                    <a:pt x="245" y="48"/>
                  </a:lnTo>
                  <a:lnTo>
                    <a:pt x="258" y="48"/>
                  </a:lnTo>
                  <a:lnTo>
                    <a:pt x="271" y="48"/>
                  </a:lnTo>
                  <a:lnTo>
                    <a:pt x="284" y="48"/>
                  </a:lnTo>
                  <a:lnTo>
                    <a:pt x="297" y="47"/>
                  </a:lnTo>
                  <a:lnTo>
                    <a:pt x="310" y="46"/>
                  </a:lnTo>
                  <a:lnTo>
                    <a:pt x="322" y="44"/>
                  </a:lnTo>
                  <a:lnTo>
                    <a:pt x="335" y="42"/>
                  </a:lnTo>
                  <a:lnTo>
                    <a:pt x="348" y="41"/>
                  </a:lnTo>
                  <a:lnTo>
                    <a:pt x="360" y="39"/>
                  </a:lnTo>
                  <a:lnTo>
                    <a:pt x="373" y="38"/>
                  </a:lnTo>
                  <a:lnTo>
                    <a:pt x="385" y="35"/>
                  </a:lnTo>
                  <a:lnTo>
                    <a:pt x="386" y="33"/>
                  </a:lnTo>
                  <a:lnTo>
                    <a:pt x="383" y="28"/>
                  </a:lnTo>
                  <a:lnTo>
                    <a:pt x="379" y="25"/>
                  </a:lnTo>
                  <a:lnTo>
                    <a:pt x="375" y="23"/>
                  </a:lnTo>
                  <a:lnTo>
                    <a:pt x="362" y="23"/>
                  </a:lnTo>
                  <a:lnTo>
                    <a:pt x="349" y="23"/>
                  </a:lnTo>
                  <a:lnTo>
                    <a:pt x="335" y="23"/>
                  </a:lnTo>
                  <a:lnTo>
                    <a:pt x="322" y="24"/>
                  </a:lnTo>
                  <a:lnTo>
                    <a:pt x="310" y="25"/>
                  </a:lnTo>
                  <a:lnTo>
                    <a:pt x="296" y="26"/>
                  </a:lnTo>
                  <a:lnTo>
                    <a:pt x="283" y="27"/>
                  </a:lnTo>
                  <a:lnTo>
                    <a:pt x="269" y="28"/>
                  </a:lnTo>
                  <a:lnTo>
                    <a:pt x="251" y="30"/>
                  </a:lnTo>
                  <a:lnTo>
                    <a:pt x="233" y="28"/>
                  </a:lnTo>
                  <a:lnTo>
                    <a:pt x="214" y="26"/>
                  </a:lnTo>
                  <a:lnTo>
                    <a:pt x="197" y="23"/>
                  </a:lnTo>
                  <a:lnTo>
                    <a:pt x="180" y="19"/>
                  </a:lnTo>
                  <a:lnTo>
                    <a:pt x="162" y="13"/>
                  </a:lnTo>
                  <a:lnTo>
                    <a:pt x="145" y="9"/>
                  </a:lnTo>
                  <a:lnTo>
                    <a:pt x="127" y="3"/>
                  </a:lnTo>
                  <a:lnTo>
                    <a:pt x="113" y="1"/>
                  </a:lnTo>
                  <a:lnTo>
                    <a:pt x="97" y="0"/>
                  </a:lnTo>
                  <a:lnTo>
                    <a:pt x="79" y="2"/>
                  </a:lnTo>
                  <a:lnTo>
                    <a:pt x="62" y="4"/>
                  </a:lnTo>
                  <a:lnTo>
                    <a:pt x="44" y="9"/>
                  </a:lnTo>
                  <a:lnTo>
                    <a:pt x="28" y="15"/>
                  </a:lnTo>
                  <a:lnTo>
                    <a:pt x="13" y="20"/>
                  </a:lnTo>
                  <a:lnTo>
                    <a:pt x="0" y="27"/>
                  </a:lnTo>
                  <a:lnTo>
                    <a:pt x="0" y="31"/>
                  </a:lnTo>
                  <a:lnTo>
                    <a:pt x="3" y="36"/>
                  </a:lnTo>
                  <a:lnTo>
                    <a:pt x="9" y="42"/>
                  </a:lnTo>
                  <a:lnTo>
                    <a:pt x="14" y="4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6" name="Freeform 59"/>
            <p:cNvSpPr>
              <a:spLocks/>
            </p:cNvSpPr>
            <p:nvPr/>
          </p:nvSpPr>
          <p:spPr bwMode="auto">
            <a:xfrm>
              <a:off x="2445" y="4008"/>
              <a:ext cx="25" cy="20"/>
            </a:xfrm>
            <a:custGeom>
              <a:avLst/>
              <a:gdLst>
                <a:gd name="T0" fmla="*/ 1 w 48"/>
                <a:gd name="T1" fmla="*/ 2 h 39"/>
                <a:gd name="T2" fmla="*/ 2 w 48"/>
                <a:gd name="T3" fmla="*/ 2 h 39"/>
                <a:gd name="T4" fmla="*/ 2 w 48"/>
                <a:gd name="T5" fmla="*/ 2 h 39"/>
                <a:gd name="T6" fmla="*/ 3 w 48"/>
                <a:gd name="T7" fmla="*/ 2 h 39"/>
                <a:gd name="T8" fmla="*/ 3 w 48"/>
                <a:gd name="T9" fmla="*/ 3 h 39"/>
                <a:gd name="T10" fmla="*/ 3 w 48"/>
                <a:gd name="T11" fmla="*/ 3 h 39"/>
                <a:gd name="T12" fmla="*/ 3 w 48"/>
                <a:gd name="T13" fmla="*/ 3 h 39"/>
                <a:gd name="T14" fmla="*/ 4 w 48"/>
                <a:gd name="T15" fmla="*/ 3 h 39"/>
                <a:gd name="T16" fmla="*/ 4 w 48"/>
                <a:gd name="T17" fmla="*/ 3 h 39"/>
                <a:gd name="T18" fmla="*/ 4 w 48"/>
                <a:gd name="T19" fmla="*/ 3 h 39"/>
                <a:gd name="T20" fmla="*/ 4 w 48"/>
                <a:gd name="T21" fmla="*/ 2 h 39"/>
                <a:gd name="T22" fmla="*/ 3 w 48"/>
                <a:gd name="T23" fmla="*/ 2 h 39"/>
                <a:gd name="T24" fmla="*/ 3 w 48"/>
                <a:gd name="T25" fmla="*/ 2 h 39"/>
                <a:gd name="T26" fmla="*/ 3 w 48"/>
                <a:gd name="T27" fmla="*/ 2 h 39"/>
                <a:gd name="T28" fmla="*/ 4 w 48"/>
                <a:gd name="T29" fmla="*/ 2 h 39"/>
                <a:gd name="T30" fmla="*/ 4 w 48"/>
                <a:gd name="T31" fmla="*/ 3 h 39"/>
                <a:gd name="T32" fmla="*/ 4 w 48"/>
                <a:gd name="T33" fmla="*/ 3 h 39"/>
                <a:gd name="T34" fmla="*/ 4 w 48"/>
                <a:gd name="T35" fmla="*/ 3 h 39"/>
                <a:gd name="T36" fmla="*/ 4 w 48"/>
                <a:gd name="T37" fmla="*/ 2 h 39"/>
                <a:gd name="T38" fmla="*/ 3 w 48"/>
                <a:gd name="T39" fmla="*/ 2 h 39"/>
                <a:gd name="T40" fmla="*/ 3 w 48"/>
                <a:gd name="T41" fmla="*/ 2 h 39"/>
                <a:gd name="T42" fmla="*/ 3 w 48"/>
                <a:gd name="T43" fmla="*/ 2 h 39"/>
                <a:gd name="T44" fmla="*/ 3 w 48"/>
                <a:gd name="T45" fmla="*/ 1 h 39"/>
                <a:gd name="T46" fmla="*/ 2 w 48"/>
                <a:gd name="T47" fmla="*/ 1 h 39"/>
                <a:gd name="T48" fmla="*/ 2 w 48"/>
                <a:gd name="T49" fmla="*/ 1 h 39"/>
                <a:gd name="T50" fmla="*/ 2 w 48"/>
                <a:gd name="T51" fmla="*/ 1 h 39"/>
                <a:gd name="T52" fmla="*/ 1 w 48"/>
                <a:gd name="T53" fmla="*/ 1 h 39"/>
                <a:gd name="T54" fmla="*/ 1 w 48"/>
                <a:gd name="T55" fmla="*/ 1 h 39"/>
                <a:gd name="T56" fmla="*/ 1 w 48"/>
                <a:gd name="T57" fmla="*/ 1 h 39"/>
                <a:gd name="T58" fmla="*/ 1 w 48"/>
                <a:gd name="T59" fmla="*/ 0 h 39"/>
                <a:gd name="T60" fmla="*/ 1 w 48"/>
                <a:gd name="T61" fmla="*/ 1 h 39"/>
                <a:gd name="T62" fmla="*/ 0 w 48"/>
                <a:gd name="T63" fmla="*/ 1 h 39"/>
                <a:gd name="T64" fmla="*/ 0 w 48"/>
                <a:gd name="T65" fmla="*/ 1 h 39"/>
                <a:gd name="T66" fmla="*/ 1 w 48"/>
                <a:gd name="T67" fmla="*/ 1 h 39"/>
                <a:gd name="T68" fmla="*/ 1 w 48"/>
                <a:gd name="T69" fmla="*/ 1 h 39"/>
                <a:gd name="T70" fmla="*/ 1 w 48"/>
                <a:gd name="T71" fmla="*/ 2 h 39"/>
                <a:gd name="T72" fmla="*/ 1 w 48"/>
                <a:gd name="T73" fmla="*/ 2 h 39"/>
                <a:gd name="T74" fmla="*/ 1 w 48"/>
                <a:gd name="T75" fmla="*/ 2 h 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39"/>
                <a:gd name="T116" fmla="*/ 48 w 48"/>
                <a:gd name="T117" fmla="*/ 39 h 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39">
                  <a:moveTo>
                    <a:pt x="14" y="20"/>
                  </a:moveTo>
                  <a:lnTo>
                    <a:pt x="21" y="25"/>
                  </a:lnTo>
                  <a:lnTo>
                    <a:pt x="26" y="28"/>
                  </a:lnTo>
                  <a:lnTo>
                    <a:pt x="33" y="32"/>
                  </a:lnTo>
                  <a:lnTo>
                    <a:pt x="39" y="36"/>
                  </a:lnTo>
                  <a:lnTo>
                    <a:pt x="41" y="38"/>
                  </a:lnTo>
                  <a:lnTo>
                    <a:pt x="44" y="39"/>
                  </a:lnTo>
                  <a:lnTo>
                    <a:pt x="47" y="39"/>
                  </a:lnTo>
                  <a:lnTo>
                    <a:pt x="48" y="36"/>
                  </a:lnTo>
                  <a:lnTo>
                    <a:pt x="48" y="33"/>
                  </a:lnTo>
                  <a:lnTo>
                    <a:pt x="47" y="29"/>
                  </a:lnTo>
                  <a:lnTo>
                    <a:pt x="45" y="26"/>
                  </a:lnTo>
                  <a:lnTo>
                    <a:pt x="43" y="23"/>
                  </a:lnTo>
                  <a:lnTo>
                    <a:pt x="44" y="27"/>
                  </a:lnTo>
                  <a:lnTo>
                    <a:pt x="46" y="31"/>
                  </a:lnTo>
                  <a:lnTo>
                    <a:pt x="47" y="34"/>
                  </a:lnTo>
                  <a:lnTo>
                    <a:pt x="48" y="38"/>
                  </a:lnTo>
                  <a:lnTo>
                    <a:pt x="48" y="34"/>
                  </a:lnTo>
                  <a:lnTo>
                    <a:pt x="47" y="29"/>
                  </a:lnTo>
                  <a:lnTo>
                    <a:pt x="45" y="26"/>
                  </a:lnTo>
                  <a:lnTo>
                    <a:pt x="43" y="23"/>
                  </a:lnTo>
                  <a:lnTo>
                    <a:pt x="39" y="19"/>
                  </a:lnTo>
                  <a:lnTo>
                    <a:pt x="34" y="16"/>
                  </a:lnTo>
                  <a:lnTo>
                    <a:pt x="30" y="12"/>
                  </a:lnTo>
                  <a:lnTo>
                    <a:pt x="25" y="10"/>
                  </a:lnTo>
                  <a:lnTo>
                    <a:pt x="21" y="8"/>
                  </a:lnTo>
                  <a:lnTo>
                    <a:pt x="16" y="5"/>
                  </a:lnTo>
                  <a:lnTo>
                    <a:pt x="11" y="3"/>
                  </a:lnTo>
                  <a:lnTo>
                    <a:pt x="7" y="1"/>
                  </a:lnTo>
                  <a:lnTo>
                    <a:pt x="3" y="0"/>
                  </a:lnTo>
                  <a:lnTo>
                    <a:pt x="1" y="1"/>
                  </a:lnTo>
                  <a:lnTo>
                    <a:pt x="0" y="3"/>
                  </a:lnTo>
                  <a:lnTo>
                    <a:pt x="0" y="6"/>
                  </a:lnTo>
                  <a:lnTo>
                    <a:pt x="2" y="11"/>
                  </a:lnTo>
                  <a:lnTo>
                    <a:pt x="6" y="14"/>
                  </a:lnTo>
                  <a:lnTo>
                    <a:pt x="9" y="18"/>
                  </a:lnTo>
                  <a:lnTo>
                    <a:pt x="14" y="2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7" name="Freeform 60"/>
            <p:cNvSpPr>
              <a:spLocks/>
            </p:cNvSpPr>
            <p:nvPr/>
          </p:nvSpPr>
          <p:spPr bwMode="auto">
            <a:xfrm>
              <a:off x="2342" y="4107"/>
              <a:ext cx="117" cy="20"/>
            </a:xfrm>
            <a:custGeom>
              <a:avLst/>
              <a:gdLst>
                <a:gd name="T0" fmla="*/ 1 w 234"/>
                <a:gd name="T1" fmla="*/ 1 h 40"/>
                <a:gd name="T2" fmla="*/ 2 w 234"/>
                <a:gd name="T3" fmla="*/ 1 h 40"/>
                <a:gd name="T4" fmla="*/ 3 w 234"/>
                <a:gd name="T5" fmla="*/ 1 h 40"/>
                <a:gd name="T6" fmla="*/ 4 w 234"/>
                <a:gd name="T7" fmla="*/ 1 h 40"/>
                <a:gd name="T8" fmla="*/ 5 w 234"/>
                <a:gd name="T9" fmla="*/ 1 h 40"/>
                <a:gd name="T10" fmla="*/ 6 w 234"/>
                <a:gd name="T11" fmla="*/ 1 h 40"/>
                <a:gd name="T12" fmla="*/ 7 w 234"/>
                <a:gd name="T13" fmla="*/ 1 h 40"/>
                <a:gd name="T14" fmla="*/ 7 w 234"/>
                <a:gd name="T15" fmla="*/ 1 h 40"/>
                <a:gd name="T16" fmla="*/ 7 w 234"/>
                <a:gd name="T17" fmla="*/ 1 h 40"/>
                <a:gd name="T18" fmla="*/ 9 w 234"/>
                <a:gd name="T19" fmla="*/ 1 h 40"/>
                <a:gd name="T20" fmla="*/ 10 w 234"/>
                <a:gd name="T21" fmla="*/ 2 h 40"/>
                <a:gd name="T22" fmla="*/ 11 w 234"/>
                <a:gd name="T23" fmla="*/ 3 h 40"/>
                <a:gd name="T24" fmla="*/ 12 w 234"/>
                <a:gd name="T25" fmla="*/ 3 h 40"/>
                <a:gd name="T26" fmla="*/ 12 w 234"/>
                <a:gd name="T27" fmla="*/ 3 h 40"/>
                <a:gd name="T28" fmla="*/ 13 w 234"/>
                <a:gd name="T29" fmla="*/ 3 h 40"/>
                <a:gd name="T30" fmla="*/ 14 w 234"/>
                <a:gd name="T31" fmla="*/ 3 h 40"/>
                <a:gd name="T32" fmla="*/ 15 w 234"/>
                <a:gd name="T33" fmla="*/ 3 h 40"/>
                <a:gd name="T34" fmla="*/ 15 w 234"/>
                <a:gd name="T35" fmla="*/ 3 h 40"/>
                <a:gd name="T36" fmla="*/ 15 w 234"/>
                <a:gd name="T37" fmla="*/ 3 h 40"/>
                <a:gd name="T38" fmla="*/ 15 w 234"/>
                <a:gd name="T39" fmla="*/ 1 h 40"/>
                <a:gd name="T40" fmla="*/ 14 w 234"/>
                <a:gd name="T41" fmla="*/ 1 h 40"/>
                <a:gd name="T42" fmla="*/ 14 w 234"/>
                <a:gd name="T43" fmla="*/ 1 h 40"/>
                <a:gd name="T44" fmla="*/ 13 w 234"/>
                <a:gd name="T45" fmla="*/ 1 h 40"/>
                <a:gd name="T46" fmla="*/ 12 w 234"/>
                <a:gd name="T47" fmla="*/ 1 h 40"/>
                <a:gd name="T48" fmla="*/ 11 w 234"/>
                <a:gd name="T49" fmla="*/ 1 h 40"/>
                <a:gd name="T50" fmla="*/ 10 w 234"/>
                <a:gd name="T51" fmla="*/ 1 h 40"/>
                <a:gd name="T52" fmla="*/ 9 w 234"/>
                <a:gd name="T53" fmla="*/ 1 h 40"/>
                <a:gd name="T54" fmla="*/ 8 w 234"/>
                <a:gd name="T55" fmla="*/ 1 h 40"/>
                <a:gd name="T56" fmla="*/ 7 w 234"/>
                <a:gd name="T57" fmla="*/ 1 h 40"/>
                <a:gd name="T58" fmla="*/ 7 w 234"/>
                <a:gd name="T59" fmla="*/ 1 h 40"/>
                <a:gd name="T60" fmla="*/ 6 w 234"/>
                <a:gd name="T61" fmla="*/ 1 h 40"/>
                <a:gd name="T62" fmla="*/ 5 w 234"/>
                <a:gd name="T63" fmla="*/ 0 h 40"/>
                <a:gd name="T64" fmla="*/ 4 w 234"/>
                <a:gd name="T65" fmla="*/ 0 h 40"/>
                <a:gd name="T66" fmla="*/ 3 w 234"/>
                <a:gd name="T67" fmla="*/ 0 h 40"/>
                <a:gd name="T68" fmla="*/ 2 w 234"/>
                <a:gd name="T69" fmla="*/ 1 h 40"/>
                <a:gd name="T70" fmla="*/ 1 w 234"/>
                <a:gd name="T71" fmla="*/ 1 h 40"/>
                <a:gd name="T72" fmla="*/ 1 w 234"/>
                <a:gd name="T73" fmla="*/ 1 h 40"/>
                <a:gd name="T74" fmla="*/ 0 w 234"/>
                <a:gd name="T75" fmla="*/ 1 h 40"/>
                <a:gd name="T76" fmla="*/ 1 w 234"/>
                <a:gd name="T77" fmla="*/ 1 h 40"/>
                <a:gd name="T78" fmla="*/ 1 w 234"/>
                <a:gd name="T79" fmla="*/ 1 h 40"/>
                <a:gd name="T80" fmla="*/ 1 w 234"/>
                <a:gd name="T81" fmla="*/ 1 h 40"/>
                <a:gd name="T82" fmla="*/ 1 w 234"/>
                <a:gd name="T83" fmla="*/ 1 h 4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34"/>
                <a:gd name="T127" fmla="*/ 0 h 40"/>
                <a:gd name="T128" fmla="*/ 234 w 234"/>
                <a:gd name="T129" fmla="*/ 40 h 4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34" h="40">
                  <a:moveTo>
                    <a:pt x="16" y="25"/>
                  </a:moveTo>
                  <a:lnTo>
                    <a:pt x="30" y="23"/>
                  </a:lnTo>
                  <a:lnTo>
                    <a:pt x="43" y="21"/>
                  </a:lnTo>
                  <a:lnTo>
                    <a:pt x="57" y="21"/>
                  </a:lnTo>
                  <a:lnTo>
                    <a:pt x="70" y="21"/>
                  </a:lnTo>
                  <a:lnTo>
                    <a:pt x="84" y="23"/>
                  </a:lnTo>
                  <a:lnTo>
                    <a:pt x="98" y="24"/>
                  </a:lnTo>
                  <a:lnTo>
                    <a:pt x="110" y="26"/>
                  </a:lnTo>
                  <a:lnTo>
                    <a:pt x="124" y="27"/>
                  </a:lnTo>
                  <a:lnTo>
                    <a:pt x="138" y="30"/>
                  </a:lnTo>
                  <a:lnTo>
                    <a:pt x="151" y="32"/>
                  </a:lnTo>
                  <a:lnTo>
                    <a:pt x="164" y="34"/>
                  </a:lnTo>
                  <a:lnTo>
                    <a:pt x="178" y="36"/>
                  </a:lnTo>
                  <a:lnTo>
                    <a:pt x="191" y="38"/>
                  </a:lnTo>
                  <a:lnTo>
                    <a:pt x="205" y="39"/>
                  </a:lnTo>
                  <a:lnTo>
                    <a:pt x="219" y="40"/>
                  </a:lnTo>
                  <a:lnTo>
                    <a:pt x="232" y="40"/>
                  </a:lnTo>
                  <a:lnTo>
                    <a:pt x="234" y="38"/>
                  </a:lnTo>
                  <a:lnTo>
                    <a:pt x="231" y="33"/>
                  </a:lnTo>
                  <a:lnTo>
                    <a:pt x="228" y="28"/>
                  </a:lnTo>
                  <a:lnTo>
                    <a:pt x="224" y="26"/>
                  </a:lnTo>
                  <a:lnTo>
                    <a:pt x="211" y="24"/>
                  </a:lnTo>
                  <a:lnTo>
                    <a:pt x="197" y="20"/>
                  </a:lnTo>
                  <a:lnTo>
                    <a:pt x="183" y="17"/>
                  </a:lnTo>
                  <a:lnTo>
                    <a:pt x="169" y="15"/>
                  </a:lnTo>
                  <a:lnTo>
                    <a:pt x="155" y="11"/>
                  </a:lnTo>
                  <a:lnTo>
                    <a:pt x="141" y="9"/>
                  </a:lnTo>
                  <a:lnTo>
                    <a:pt x="128" y="6"/>
                  </a:lnTo>
                  <a:lnTo>
                    <a:pt x="114" y="4"/>
                  </a:lnTo>
                  <a:lnTo>
                    <a:pt x="100" y="2"/>
                  </a:lnTo>
                  <a:lnTo>
                    <a:pt x="86" y="1"/>
                  </a:lnTo>
                  <a:lnTo>
                    <a:pt x="71" y="0"/>
                  </a:lnTo>
                  <a:lnTo>
                    <a:pt x="57" y="0"/>
                  </a:lnTo>
                  <a:lnTo>
                    <a:pt x="43" y="0"/>
                  </a:lnTo>
                  <a:lnTo>
                    <a:pt x="30" y="1"/>
                  </a:lnTo>
                  <a:lnTo>
                    <a:pt x="16" y="3"/>
                  </a:lnTo>
                  <a:lnTo>
                    <a:pt x="2" y="5"/>
                  </a:lnTo>
                  <a:lnTo>
                    <a:pt x="0" y="9"/>
                  </a:lnTo>
                  <a:lnTo>
                    <a:pt x="3" y="16"/>
                  </a:lnTo>
                  <a:lnTo>
                    <a:pt x="10" y="23"/>
                  </a:lnTo>
                  <a:lnTo>
                    <a:pt x="16" y="25"/>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8" name="Freeform 61"/>
            <p:cNvSpPr>
              <a:spLocks/>
            </p:cNvSpPr>
            <p:nvPr/>
          </p:nvSpPr>
          <p:spPr bwMode="auto">
            <a:xfrm>
              <a:off x="2348" y="4149"/>
              <a:ext cx="120" cy="13"/>
            </a:xfrm>
            <a:custGeom>
              <a:avLst/>
              <a:gdLst>
                <a:gd name="T0" fmla="*/ 1 w 241"/>
                <a:gd name="T1" fmla="*/ 2 h 25"/>
                <a:gd name="T2" fmla="*/ 1 w 241"/>
                <a:gd name="T3" fmla="*/ 2 h 25"/>
                <a:gd name="T4" fmla="*/ 2 w 241"/>
                <a:gd name="T5" fmla="*/ 2 h 25"/>
                <a:gd name="T6" fmla="*/ 3 w 241"/>
                <a:gd name="T7" fmla="*/ 2 h 25"/>
                <a:gd name="T8" fmla="*/ 4 w 241"/>
                <a:gd name="T9" fmla="*/ 2 h 25"/>
                <a:gd name="T10" fmla="*/ 5 w 241"/>
                <a:gd name="T11" fmla="*/ 2 h 25"/>
                <a:gd name="T12" fmla="*/ 6 w 241"/>
                <a:gd name="T13" fmla="*/ 2 h 25"/>
                <a:gd name="T14" fmla="*/ 7 w 241"/>
                <a:gd name="T15" fmla="*/ 2 h 25"/>
                <a:gd name="T16" fmla="*/ 8 w 241"/>
                <a:gd name="T17" fmla="*/ 2 h 25"/>
                <a:gd name="T18" fmla="*/ 8 w 241"/>
                <a:gd name="T19" fmla="*/ 2 h 25"/>
                <a:gd name="T20" fmla="*/ 9 w 241"/>
                <a:gd name="T21" fmla="*/ 2 h 25"/>
                <a:gd name="T22" fmla="*/ 10 w 241"/>
                <a:gd name="T23" fmla="*/ 2 h 25"/>
                <a:gd name="T24" fmla="*/ 11 w 241"/>
                <a:gd name="T25" fmla="*/ 2 h 25"/>
                <a:gd name="T26" fmla="*/ 12 w 241"/>
                <a:gd name="T27" fmla="*/ 2 h 25"/>
                <a:gd name="T28" fmla="*/ 13 w 241"/>
                <a:gd name="T29" fmla="*/ 2 h 25"/>
                <a:gd name="T30" fmla="*/ 14 w 241"/>
                <a:gd name="T31" fmla="*/ 2 h 25"/>
                <a:gd name="T32" fmla="*/ 15 w 241"/>
                <a:gd name="T33" fmla="*/ 1 h 25"/>
                <a:gd name="T34" fmla="*/ 15 w 241"/>
                <a:gd name="T35" fmla="*/ 1 h 25"/>
                <a:gd name="T36" fmla="*/ 14 w 241"/>
                <a:gd name="T37" fmla="*/ 1 h 25"/>
                <a:gd name="T38" fmla="*/ 14 w 241"/>
                <a:gd name="T39" fmla="*/ 1 h 25"/>
                <a:gd name="T40" fmla="*/ 14 w 241"/>
                <a:gd name="T41" fmla="*/ 1 h 25"/>
                <a:gd name="T42" fmla="*/ 13 w 241"/>
                <a:gd name="T43" fmla="*/ 0 h 25"/>
                <a:gd name="T44" fmla="*/ 12 w 241"/>
                <a:gd name="T45" fmla="*/ 0 h 25"/>
                <a:gd name="T46" fmla="*/ 11 w 241"/>
                <a:gd name="T47" fmla="*/ 0 h 25"/>
                <a:gd name="T48" fmla="*/ 10 w 241"/>
                <a:gd name="T49" fmla="*/ 0 h 25"/>
                <a:gd name="T50" fmla="*/ 9 w 241"/>
                <a:gd name="T51" fmla="*/ 0 h 25"/>
                <a:gd name="T52" fmla="*/ 9 w 241"/>
                <a:gd name="T53" fmla="*/ 0 h 25"/>
                <a:gd name="T54" fmla="*/ 8 w 241"/>
                <a:gd name="T55" fmla="*/ 0 h 25"/>
                <a:gd name="T56" fmla="*/ 7 w 241"/>
                <a:gd name="T57" fmla="*/ 1 h 25"/>
                <a:gd name="T58" fmla="*/ 6 w 241"/>
                <a:gd name="T59" fmla="*/ 1 h 25"/>
                <a:gd name="T60" fmla="*/ 5 w 241"/>
                <a:gd name="T61" fmla="*/ 1 h 25"/>
                <a:gd name="T62" fmla="*/ 4 w 241"/>
                <a:gd name="T63" fmla="*/ 1 h 25"/>
                <a:gd name="T64" fmla="*/ 3 w 241"/>
                <a:gd name="T65" fmla="*/ 1 h 25"/>
                <a:gd name="T66" fmla="*/ 2 w 241"/>
                <a:gd name="T67" fmla="*/ 1 h 25"/>
                <a:gd name="T68" fmla="*/ 1 w 241"/>
                <a:gd name="T69" fmla="*/ 1 h 25"/>
                <a:gd name="T70" fmla="*/ 0 w 241"/>
                <a:gd name="T71" fmla="*/ 1 h 25"/>
                <a:gd name="T72" fmla="*/ 0 w 241"/>
                <a:gd name="T73" fmla="*/ 1 h 25"/>
                <a:gd name="T74" fmla="*/ 0 w 241"/>
                <a:gd name="T75" fmla="*/ 1 h 25"/>
                <a:gd name="T76" fmla="*/ 0 w 241"/>
                <a:gd name="T77" fmla="*/ 1 h 25"/>
                <a:gd name="T78" fmla="*/ 0 w 241"/>
                <a:gd name="T79" fmla="*/ 2 h 25"/>
                <a:gd name="T80" fmla="*/ 1 w 241"/>
                <a:gd name="T81" fmla="*/ 2 h 25"/>
                <a:gd name="T82" fmla="*/ 1 w 241"/>
                <a:gd name="T83" fmla="*/ 2 h 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1"/>
                <a:gd name="T127" fmla="*/ 0 h 25"/>
                <a:gd name="T128" fmla="*/ 241 w 241"/>
                <a:gd name="T129" fmla="*/ 25 h 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1" h="25">
                  <a:moveTo>
                    <a:pt x="18" y="25"/>
                  </a:moveTo>
                  <a:lnTo>
                    <a:pt x="31" y="25"/>
                  </a:lnTo>
                  <a:lnTo>
                    <a:pt x="45" y="25"/>
                  </a:lnTo>
                  <a:lnTo>
                    <a:pt x="59" y="25"/>
                  </a:lnTo>
                  <a:lnTo>
                    <a:pt x="73" y="25"/>
                  </a:lnTo>
                  <a:lnTo>
                    <a:pt x="87" y="24"/>
                  </a:lnTo>
                  <a:lnTo>
                    <a:pt x="100" y="24"/>
                  </a:lnTo>
                  <a:lnTo>
                    <a:pt x="114" y="24"/>
                  </a:lnTo>
                  <a:lnTo>
                    <a:pt x="129" y="23"/>
                  </a:lnTo>
                  <a:lnTo>
                    <a:pt x="143" y="23"/>
                  </a:lnTo>
                  <a:lnTo>
                    <a:pt x="157" y="22"/>
                  </a:lnTo>
                  <a:lnTo>
                    <a:pt x="171" y="22"/>
                  </a:lnTo>
                  <a:lnTo>
                    <a:pt x="185" y="20"/>
                  </a:lnTo>
                  <a:lnTo>
                    <a:pt x="198" y="19"/>
                  </a:lnTo>
                  <a:lnTo>
                    <a:pt x="212" y="18"/>
                  </a:lnTo>
                  <a:lnTo>
                    <a:pt x="226" y="17"/>
                  </a:lnTo>
                  <a:lnTo>
                    <a:pt x="240" y="16"/>
                  </a:lnTo>
                  <a:lnTo>
                    <a:pt x="241" y="14"/>
                  </a:lnTo>
                  <a:lnTo>
                    <a:pt x="239" y="8"/>
                  </a:lnTo>
                  <a:lnTo>
                    <a:pt x="234" y="3"/>
                  </a:lnTo>
                  <a:lnTo>
                    <a:pt x="229" y="1"/>
                  </a:lnTo>
                  <a:lnTo>
                    <a:pt x="216" y="0"/>
                  </a:lnTo>
                  <a:lnTo>
                    <a:pt x="201" y="0"/>
                  </a:lnTo>
                  <a:lnTo>
                    <a:pt x="187" y="0"/>
                  </a:lnTo>
                  <a:lnTo>
                    <a:pt x="173" y="0"/>
                  </a:lnTo>
                  <a:lnTo>
                    <a:pt x="158" y="0"/>
                  </a:lnTo>
                  <a:lnTo>
                    <a:pt x="144" y="0"/>
                  </a:lnTo>
                  <a:lnTo>
                    <a:pt x="129" y="0"/>
                  </a:lnTo>
                  <a:lnTo>
                    <a:pt x="115" y="1"/>
                  </a:lnTo>
                  <a:lnTo>
                    <a:pt x="102" y="1"/>
                  </a:lnTo>
                  <a:lnTo>
                    <a:pt x="87" y="2"/>
                  </a:lnTo>
                  <a:lnTo>
                    <a:pt x="73" y="2"/>
                  </a:lnTo>
                  <a:lnTo>
                    <a:pt x="59" y="3"/>
                  </a:lnTo>
                  <a:lnTo>
                    <a:pt x="44" y="3"/>
                  </a:lnTo>
                  <a:lnTo>
                    <a:pt x="30" y="3"/>
                  </a:lnTo>
                  <a:lnTo>
                    <a:pt x="15" y="4"/>
                  </a:lnTo>
                  <a:lnTo>
                    <a:pt x="1" y="4"/>
                  </a:lnTo>
                  <a:lnTo>
                    <a:pt x="0" y="8"/>
                  </a:lnTo>
                  <a:lnTo>
                    <a:pt x="4" y="15"/>
                  </a:lnTo>
                  <a:lnTo>
                    <a:pt x="11" y="22"/>
                  </a:lnTo>
                  <a:lnTo>
                    <a:pt x="18" y="25"/>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89" name="Freeform 62"/>
            <p:cNvSpPr>
              <a:spLocks/>
            </p:cNvSpPr>
            <p:nvPr/>
          </p:nvSpPr>
          <p:spPr bwMode="auto">
            <a:xfrm>
              <a:off x="2204" y="4099"/>
              <a:ext cx="47" cy="45"/>
            </a:xfrm>
            <a:custGeom>
              <a:avLst/>
              <a:gdLst>
                <a:gd name="T0" fmla="*/ 5 w 95"/>
                <a:gd name="T1" fmla="*/ 3 h 89"/>
                <a:gd name="T2" fmla="*/ 5 w 95"/>
                <a:gd name="T3" fmla="*/ 3 h 89"/>
                <a:gd name="T4" fmla="*/ 4 w 95"/>
                <a:gd name="T5" fmla="*/ 2 h 89"/>
                <a:gd name="T6" fmla="*/ 4 w 95"/>
                <a:gd name="T7" fmla="*/ 2 h 89"/>
                <a:gd name="T8" fmla="*/ 3 w 95"/>
                <a:gd name="T9" fmla="*/ 1 h 89"/>
                <a:gd name="T10" fmla="*/ 2 w 95"/>
                <a:gd name="T11" fmla="*/ 1 h 89"/>
                <a:gd name="T12" fmla="*/ 1 w 95"/>
                <a:gd name="T13" fmla="*/ 0 h 89"/>
                <a:gd name="T14" fmla="*/ 1 w 95"/>
                <a:gd name="T15" fmla="*/ 1 h 89"/>
                <a:gd name="T16" fmla="*/ 0 w 95"/>
                <a:gd name="T17" fmla="*/ 1 h 89"/>
                <a:gd name="T18" fmla="*/ 0 w 95"/>
                <a:gd name="T19" fmla="*/ 2 h 89"/>
                <a:gd name="T20" fmla="*/ 0 w 95"/>
                <a:gd name="T21" fmla="*/ 2 h 89"/>
                <a:gd name="T22" fmla="*/ 0 w 95"/>
                <a:gd name="T23" fmla="*/ 3 h 89"/>
                <a:gd name="T24" fmla="*/ 0 w 95"/>
                <a:gd name="T25" fmla="*/ 3 h 89"/>
                <a:gd name="T26" fmla="*/ 0 w 95"/>
                <a:gd name="T27" fmla="*/ 3 h 89"/>
                <a:gd name="T28" fmla="*/ 0 w 95"/>
                <a:gd name="T29" fmla="*/ 4 h 89"/>
                <a:gd name="T30" fmla="*/ 1 w 95"/>
                <a:gd name="T31" fmla="*/ 4 h 89"/>
                <a:gd name="T32" fmla="*/ 1 w 95"/>
                <a:gd name="T33" fmla="*/ 4 h 89"/>
                <a:gd name="T34" fmla="*/ 1 w 95"/>
                <a:gd name="T35" fmla="*/ 4 h 89"/>
                <a:gd name="T36" fmla="*/ 1 w 95"/>
                <a:gd name="T37" fmla="*/ 4 h 89"/>
                <a:gd name="T38" fmla="*/ 1 w 95"/>
                <a:gd name="T39" fmla="*/ 4 h 89"/>
                <a:gd name="T40" fmla="*/ 1 w 95"/>
                <a:gd name="T41" fmla="*/ 5 h 89"/>
                <a:gd name="T42" fmla="*/ 1 w 95"/>
                <a:gd name="T43" fmla="*/ 5 h 89"/>
                <a:gd name="T44" fmla="*/ 1 w 95"/>
                <a:gd name="T45" fmla="*/ 5 h 89"/>
                <a:gd name="T46" fmla="*/ 2 w 95"/>
                <a:gd name="T47" fmla="*/ 6 h 89"/>
                <a:gd name="T48" fmla="*/ 3 w 95"/>
                <a:gd name="T49" fmla="*/ 6 h 89"/>
                <a:gd name="T50" fmla="*/ 3 w 95"/>
                <a:gd name="T51" fmla="*/ 6 h 89"/>
                <a:gd name="T52" fmla="*/ 4 w 95"/>
                <a:gd name="T53" fmla="*/ 6 h 89"/>
                <a:gd name="T54" fmla="*/ 4 w 95"/>
                <a:gd name="T55" fmla="*/ 5 h 89"/>
                <a:gd name="T56" fmla="*/ 5 w 95"/>
                <a:gd name="T57" fmla="*/ 5 h 89"/>
                <a:gd name="T58" fmla="*/ 5 w 95"/>
                <a:gd name="T59" fmla="*/ 4 h 89"/>
                <a:gd name="T60" fmla="*/ 5 w 95"/>
                <a:gd name="T61" fmla="*/ 4 h 89"/>
                <a:gd name="T62" fmla="*/ 5 w 95"/>
                <a:gd name="T63" fmla="*/ 3 h 89"/>
                <a:gd name="T64" fmla="*/ 5 w 95"/>
                <a:gd name="T65" fmla="*/ 3 h 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5"/>
                <a:gd name="T100" fmla="*/ 0 h 89"/>
                <a:gd name="T101" fmla="*/ 95 w 95"/>
                <a:gd name="T102" fmla="*/ 89 h 8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5" h="89">
                  <a:moveTo>
                    <a:pt x="84" y="42"/>
                  </a:moveTo>
                  <a:lnTo>
                    <a:pt x="82" y="40"/>
                  </a:lnTo>
                  <a:lnTo>
                    <a:pt x="76" y="32"/>
                  </a:lnTo>
                  <a:lnTo>
                    <a:pt x="67" y="23"/>
                  </a:lnTo>
                  <a:lnTo>
                    <a:pt x="57" y="13"/>
                  </a:lnTo>
                  <a:lnTo>
                    <a:pt x="44" y="4"/>
                  </a:lnTo>
                  <a:lnTo>
                    <a:pt x="31" y="0"/>
                  </a:lnTo>
                  <a:lnTo>
                    <a:pt x="20" y="1"/>
                  </a:lnTo>
                  <a:lnTo>
                    <a:pt x="10" y="9"/>
                  </a:lnTo>
                  <a:lnTo>
                    <a:pt x="3" y="20"/>
                  </a:lnTo>
                  <a:lnTo>
                    <a:pt x="0" y="30"/>
                  </a:lnTo>
                  <a:lnTo>
                    <a:pt x="1" y="38"/>
                  </a:lnTo>
                  <a:lnTo>
                    <a:pt x="5" y="43"/>
                  </a:lnTo>
                  <a:lnTo>
                    <a:pt x="10" y="48"/>
                  </a:lnTo>
                  <a:lnTo>
                    <a:pt x="14" y="50"/>
                  </a:lnTo>
                  <a:lnTo>
                    <a:pt x="19" y="53"/>
                  </a:lnTo>
                  <a:lnTo>
                    <a:pt x="20" y="53"/>
                  </a:lnTo>
                  <a:lnTo>
                    <a:pt x="20" y="54"/>
                  </a:lnTo>
                  <a:lnTo>
                    <a:pt x="19" y="57"/>
                  </a:lnTo>
                  <a:lnTo>
                    <a:pt x="19" y="61"/>
                  </a:lnTo>
                  <a:lnTo>
                    <a:pt x="20" y="66"/>
                  </a:lnTo>
                  <a:lnTo>
                    <a:pt x="24" y="72"/>
                  </a:lnTo>
                  <a:lnTo>
                    <a:pt x="31" y="79"/>
                  </a:lnTo>
                  <a:lnTo>
                    <a:pt x="43" y="85"/>
                  </a:lnTo>
                  <a:lnTo>
                    <a:pt x="60" y="89"/>
                  </a:lnTo>
                  <a:lnTo>
                    <a:pt x="62" y="88"/>
                  </a:lnTo>
                  <a:lnTo>
                    <a:pt x="68" y="84"/>
                  </a:lnTo>
                  <a:lnTo>
                    <a:pt x="76" y="77"/>
                  </a:lnTo>
                  <a:lnTo>
                    <a:pt x="84" y="69"/>
                  </a:lnTo>
                  <a:lnTo>
                    <a:pt x="91" y="61"/>
                  </a:lnTo>
                  <a:lnTo>
                    <a:pt x="95" y="54"/>
                  </a:lnTo>
                  <a:lnTo>
                    <a:pt x="92" y="47"/>
                  </a:lnTo>
                  <a:lnTo>
                    <a:pt x="84" y="42"/>
                  </a:lnTo>
                  <a:close/>
                </a:path>
              </a:pathLst>
            </a:custGeom>
            <a:solidFill>
              <a:srgbClr val="E8CC9E"/>
            </a:solidFill>
            <a:ln w="9525">
              <a:noFill/>
              <a:round/>
              <a:headEnd/>
              <a:tailEnd/>
            </a:ln>
          </p:spPr>
          <p:txBody>
            <a:bodyPr/>
            <a:lstStyle/>
            <a:p>
              <a:endParaRPr lang="en-US">
                <a:latin typeface="Comic Sans MS" pitchFamily="66" charset="0"/>
              </a:endParaRPr>
            </a:p>
          </p:txBody>
        </p:sp>
        <p:sp>
          <p:nvSpPr>
            <p:cNvPr id="52290" name="Freeform 63"/>
            <p:cNvSpPr>
              <a:spLocks/>
            </p:cNvSpPr>
            <p:nvPr/>
          </p:nvSpPr>
          <p:spPr bwMode="auto">
            <a:xfrm>
              <a:off x="2204" y="4099"/>
              <a:ext cx="24" cy="32"/>
            </a:xfrm>
            <a:custGeom>
              <a:avLst/>
              <a:gdLst>
                <a:gd name="T0" fmla="*/ 2 w 49"/>
                <a:gd name="T1" fmla="*/ 0 h 63"/>
                <a:gd name="T2" fmla="*/ 1 w 49"/>
                <a:gd name="T3" fmla="*/ 1 h 63"/>
                <a:gd name="T4" fmla="*/ 1 w 49"/>
                <a:gd name="T5" fmla="*/ 1 h 63"/>
                <a:gd name="T6" fmla="*/ 0 w 49"/>
                <a:gd name="T7" fmla="*/ 1 h 63"/>
                <a:gd name="T8" fmla="*/ 0 w 49"/>
                <a:gd name="T9" fmla="*/ 1 h 63"/>
                <a:gd name="T10" fmla="*/ 0 w 49"/>
                <a:gd name="T11" fmla="*/ 1 h 63"/>
                <a:gd name="T12" fmla="*/ 0 w 49"/>
                <a:gd name="T13" fmla="*/ 2 h 63"/>
                <a:gd name="T14" fmla="*/ 0 w 49"/>
                <a:gd name="T15" fmla="*/ 3 h 63"/>
                <a:gd name="T16" fmla="*/ 0 w 49"/>
                <a:gd name="T17" fmla="*/ 3 h 63"/>
                <a:gd name="T18" fmla="*/ 0 w 49"/>
                <a:gd name="T19" fmla="*/ 3 h 63"/>
                <a:gd name="T20" fmla="*/ 0 w 49"/>
                <a:gd name="T21" fmla="*/ 4 h 63"/>
                <a:gd name="T22" fmla="*/ 0 w 49"/>
                <a:gd name="T23" fmla="*/ 4 h 63"/>
                <a:gd name="T24" fmla="*/ 0 w 49"/>
                <a:gd name="T25" fmla="*/ 4 h 63"/>
                <a:gd name="T26" fmla="*/ 0 w 49"/>
                <a:gd name="T27" fmla="*/ 4 h 63"/>
                <a:gd name="T28" fmla="*/ 1 w 49"/>
                <a:gd name="T29" fmla="*/ 4 h 63"/>
                <a:gd name="T30" fmla="*/ 1 w 49"/>
                <a:gd name="T31" fmla="*/ 4 h 63"/>
                <a:gd name="T32" fmla="*/ 1 w 49"/>
                <a:gd name="T33" fmla="*/ 4 h 63"/>
                <a:gd name="T34" fmla="*/ 2 w 49"/>
                <a:gd name="T35" fmla="*/ 4 h 63"/>
                <a:gd name="T36" fmla="*/ 2 w 49"/>
                <a:gd name="T37" fmla="*/ 4 h 63"/>
                <a:gd name="T38" fmla="*/ 2 w 49"/>
                <a:gd name="T39" fmla="*/ 4 h 63"/>
                <a:gd name="T40" fmla="*/ 3 w 49"/>
                <a:gd name="T41" fmla="*/ 4 h 63"/>
                <a:gd name="T42" fmla="*/ 3 w 49"/>
                <a:gd name="T43" fmla="*/ 4 h 63"/>
                <a:gd name="T44" fmla="*/ 2 w 49"/>
                <a:gd name="T45" fmla="*/ 4 h 63"/>
                <a:gd name="T46" fmla="*/ 2 w 49"/>
                <a:gd name="T47" fmla="*/ 4 h 63"/>
                <a:gd name="T48" fmla="*/ 2 w 49"/>
                <a:gd name="T49" fmla="*/ 3 h 63"/>
                <a:gd name="T50" fmla="*/ 2 w 49"/>
                <a:gd name="T51" fmla="*/ 3 h 63"/>
                <a:gd name="T52" fmla="*/ 1 w 49"/>
                <a:gd name="T53" fmla="*/ 3 h 63"/>
                <a:gd name="T54" fmla="*/ 1 w 49"/>
                <a:gd name="T55" fmla="*/ 3 h 63"/>
                <a:gd name="T56" fmla="*/ 1 w 49"/>
                <a:gd name="T57" fmla="*/ 3 h 63"/>
                <a:gd name="T58" fmla="*/ 1 w 49"/>
                <a:gd name="T59" fmla="*/ 3 h 63"/>
                <a:gd name="T60" fmla="*/ 0 w 49"/>
                <a:gd name="T61" fmla="*/ 3 h 63"/>
                <a:gd name="T62" fmla="*/ 0 w 49"/>
                <a:gd name="T63" fmla="*/ 3 h 63"/>
                <a:gd name="T64" fmla="*/ 0 w 49"/>
                <a:gd name="T65" fmla="*/ 3 h 63"/>
                <a:gd name="T66" fmla="*/ 0 w 49"/>
                <a:gd name="T67" fmla="*/ 3 h 63"/>
                <a:gd name="T68" fmla="*/ 0 w 49"/>
                <a:gd name="T69" fmla="*/ 3 h 63"/>
                <a:gd name="T70" fmla="*/ 0 w 49"/>
                <a:gd name="T71" fmla="*/ 4 h 63"/>
                <a:gd name="T72" fmla="*/ 0 w 49"/>
                <a:gd name="T73" fmla="*/ 4 h 63"/>
                <a:gd name="T74" fmla="*/ 0 w 49"/>
                <a:gd name="T75" fmla="*/ 3 h 63"/>
                <a:gd name="T76" fmla="*/ 0 w 49"/>
                <a:gd name="T77" fmla="*/ 3 h 63"/>
                <a:gd name="T78" fmla="*/ 1 w 49"/>
                <a:gd name="T79" fmla="*/ 2 h 63"/>
                <a:gd name="T80" fmla="*/ 1 w 49"/>
                <a:gd name="T81" fmla="*/ 2 h 63"/>
                <a:gd name="T82" fmla="*/ 1 w 49"/>
                <a:gd name="T83" fmla="*/ 2 h 63"/>
                <a:gd name="T84" fmla="*/ 2 w 49"/>
                <a:gd name="T85" fmla="*/ 2 h 63"/>
                <a:gd name="T86" fmla="*/ 2 w 49"/>
                <a:gd name="T87" fmla="*/ 1 h 63"/>
                <a:gd name="T88" fmla="*/ 2 w 49"/>
                <a:gd name="T89" fmla="*/ 1 h 63"/>
                <a:gd name="T90" fmla="*/ 2 w 49"/>
                <a:gd name="T91" fmla="*/ 1 h 63"/>
                <a:gd name="T92" fmla="*/ 2 w 49"/>
                <a:gd name="T93" fmla="*/ 1 h 63"/>
                <a:gd name="T94" fmla="*/ 2 w 49"/>
                <a:gd name="T95" fmla="*/ 1 h 63"/>
                <a:gd name="T96" fmla="*/ 2 w 49"/>
                <a:gd name="T97" fmla="*/ 0 h 63"/>
                <a:gd name="T98" fmla="*/ 2 w 49"/>
                <a:gd name="T99" fmla="*/ 0 h 6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
                <a:gd name="T151" fmla="*/ 0 h 63"/>
                <a:gd name="T152" fmla="*/ 49 w 49"/>
                <a:gd name="T153" fmla="*/ 63 h 6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 h="63">
                  <a:moveTo>
                    <a:pt x="33" y="0"/>
                  </a:moveTo>
                  <a:lnTo>
                    <a:pt x="27" y="1"/>
                  </a:lnTo>
                  <a:lnTo>
                    <a:pt x="20" y="3"/>
                  </a:lnTo>
                  <a:lnTo>
                    <a:pt x="14" y="5"/>
                  </a:lnTo>
                  <a:lnTo>
                    <a:pt x="10" y="9"/>
                  </a:lnTo>
                  <a:lnTo>
                    <a:pt x="4" y="16"/>
                  </a:lnTo>
                  <a:lnTo>
                    <a:pt x="1" y="24"/>
                  </a:lnTo>
                  <a:lnTo>
                    <a:pt x="0" y="33"/>
                  </a:lnTo>
                  <a:lnTo>
                    <a:pt x="0" y="41"/>
                  </a:lnTo>
                  <a:lnTo>
                    <a:pt x="1" y="46"/>
                  </a:lnTo>
                  <a:lnTo>
                    <a:pt x="4" y="49"/>
                  </a:lnTo>
                  <a:lnTo>
                    <a:pt x="6" y="53"/>
                  </a:lnTo>
                  <a:lnTo>
                    <a:pt x="10" y="55"/>
                  </a:lnTo>
                  <a:lnTo>
                    <a:pt x="14" y="57"/>
                  </a:lnTo>
                  <a:lnTo>
                    <a:pt x="19" y="58"/>
                  </a:lnTo>
                  <a:lnTo>
                    <a:pt x="23" y="61"/>
                  </a:lnTo>
                  <a:lnTo>
                    <a:pt x="29" y="62"/>
                  </a:lnTo>
                  <a:lnTo>
                    <a:pt x="35" y="63"/>
                  </a:lnTo>
                  <a:lnTo>
                    <a:pt x="39" y="63"/>
                  </a:lnTo>
                  <a:lnTo>
                    <a:pt x="44" y="62"/>
                  </a:lnTo>
                  <a:lnTo>
                    <a:pt x="49" y="61"/>
                  </a:lnTo>
                  <a:lnTo>
                    <a:pt x="49" y="57"/>
                  </a:lnTo>
                  <a:lnTo>
                    <a:pt x="46" y="54"/>
                  </a:lnTo>
                  <a:lnTo>
                    <a:pt x="43" y="49"/>
                  </a:lnTo>
                  <a:lnTo>
                    <a:pt x="39" y="47"/>
                  </a:lnTo>
                  <a:lnTo>
                    <a:pt x="35" y="46"/>
                  </a:lnTo>
                  <a:lnTo>
                    <a:pt x="31" y="46"/>
                  </a:lnTo>
                  <a:lnTo>
                    <a:pt x="28" y="46"/>
                  </a:lnTo>
                  <a:lnTo>
                    <a:pt x="24" y="46"/>
                  </a:lnTo>
                  <a:lnTo>
                    <a:pt x="19" y="46"/>
                  </a:lnTo>
                  <a:lnTo>
                    <a:pt x="13" y="45"/>
                  </a:lnTo>
                  <a:lnTo>
                    <a:pt x="8" y="42"/>
                  </a:lnTo>
                  <a:lnTo>
                    <a:pt x="3" y="40"/>
                  </a:lnTo>
                  <a:lnTo>
                    <a:pt x="6" y="43"/>
                  </a:lnTo>
                  <a:lnTo>
                    <a:pt x="8" y="47"/>
                  </a:lnTo>
                  <a:lnTo>
                    <a:pt x="12" y="50"/>
                  </a:lnTo>
                  <a:lnTo>
                    <a:pt x="14" y="54"/>
                  </a:lnTo>
                  <a:lnTo>
                    <a:pt x="14" y="46"/>
                  </a:lnTo>
                  <a:lnTo>
                    <a:pt x="15" y="38"/>
                  </a:lnTo>
                  <a:lnTo>
                    <a:pt x="18" y="30"/>
                  </a:lnTo>
                  <a:lnTo>
                    <a:pt x="22" y="23"/>
                  </a:lnTo>
                  <a:lnTo>
                    <a:pt x="27" y="19"/>
                  </a:lnTo>
                  <a:lnTo>
                    <a:pt x="33" y="17"/>
                  </a:lnTo>
                  <a:lnTo>
                    <a:pt x="37" y="16"/>
                  </a:lnTo>
                  <a:lnTo>
                    <a:pt x="42" y="13"/>
                  </a:lnTo>
                  <a:lnTo>
                    <a:pt x="42" y="11"/>
                  </a:lnTo>
                  <a:lnTo>
                    <a:pt x="39" y="5"/>
                  </a:lnTo>
                  <a:lnTo>
                    <a:pt x="36" y="1"/>
                  </a:lnTo>
                  <a:lnTo>
                    <a:pt x="33"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1" name="Freeform 64"/>
            <p:cNvSpPr>
              <a:spLocks/>
            </p:cNvSpPr>
            <p:nvPr/>
          </p:nvSpPr>
          <p:spPr bwMode="auto">
            <a:xfrm>
              <a:off x="2208" y="4121"/>
              <a:ext cx="35" cy="29"/>
            </a:xfrm>
            <a:custGeom>
              <a:avLst/>
              <a:gdLst>
                <a:gd name="T0" fmla="*/ 0 w 70"/>
                <a:gd name="T1" fmla="*/ 0 h 59"/>
                <a:gd name="T2" fmla="*/ 0 w 70"/>
                <a:gd name="T3" fmla="*/ 0 h 59"/>
                <a:gd name="T4" fmla="*/ 1 w 70"/>
                <a:gd name="T5" fmla="*/ 1 h 59"/>
                <a:gd name="T6" fmla="*/ 1 w 70"/>
                <a:gd name="T7" fmla="*/ 2 h 59"/>
                <a:gd name="T8" fmla="*/ 1 w 70"/>
                <a:gd name="T9" fmla="*/ 3 h 59"/>
                <a:gd name="T10" fmla="*/ 1 w 70"/>
                <a:gd name="T11" fmla="*/ 3 h 59"/>
                <a:gd name="T12" fmla="*/ 2 w 70"/>
                <a:gd name="T13" fmla="*/ 3 h 59"/>
                <a:gd name="T14" fmla="*/ 2 w 70"/>
                <a:gd name="T15" fmla="*/ 3 h 59"/>
                <a:gd name="T16" fmla="*/ 2 w 70"/>
                <a:gd name="T17" fmla="*/ 3 h 59"/>
                <a:gd name="T18" fmla="*/ 3 w 70"/>
                <a:gd name="T19" fmla="*/ 3 h 59"/>
                <a:gd name="T20" fmla="*/ 3 w 70"/>
                <a:gd name="T21" fmla="*/ 3 h 59"/>
                <a:gd name="T22" fmla="*/ 4 w 70"/>
                <a:gd name="T23" fmla="*/ 3 h 59"/>
                <a:gd name="T24" fmla="*/ 4 w 70"/>
                <a:gd name="T25" fmla="*/ 3 h 59"/>
                <a:gd name="T26" fmla="*/ 4 w 70"/>
                <a:gd name="T27" fmla="*/ 2 h 59"/>
                <a:gd name="T28" fmla="*/ 4 w 70"/>
                <a:gd name="T29" fmla="*/ 2 h 59"/>
                <a:gd name="T30" fmla="*/ 4 w 70"/>
                <a:gd name="T31" fmla="*/ 2 h 59"/>
                <a:gd name="T32" fmla="*/ 3 w 70"/>
                <a:gd name="T33" fmla="*/ 2 h 59"/>
                <a:gd name="T34" fmla="*/ 3 w 70"/>
                <a:gd name="T35" fmla="*/ 2 h 59"/>
                <a:gd name="T36" fmla="*/ 3 w 70"/>
                <a:gd name="T37" fmla="*/ 2 h 59"/>
                <a:gd name="T38" fmla="*/ 2 w 70"/>
                <a:gd name="T39" fmla="*/ 2 h 59"/>
                <a:gd name="T40" fmla="*/ 2 w 70"/>
                <a:gd name="T41" fmla="*/ 2 h 59"/>
                <a:gd name="T42" fmla="*/ 2 w 70"/>
                <a:gd name="T43" fmla="*/ 2 h 59"/>
                <a:gd name="T44" fmla="*/ 2 w 70"/>
                <a:gd name="T45" fmla="*/ 2 h 59"/>
                <a:gd name="T46" fmla="*/ 1 w 70"/>
                <a:gd name="T47" fmla="*/ 2 h 59"/>
                <a:gd name="T48" fmla="*/ 1 w 70"/>
                <a:gd name="T49" fmla="*/ 2 h 59"/>
                <a:gd name="T50" fmla="*/ 1 w 70"/>
                <a:gd name="T51" fmla="*/ 2 h 59"/>
                <a:gd name="T52" fmla="*/ 1 w 70"/>
                <a:gd name="T53" fmla="*/ 1 h 59"/>
                <a:gd name="T54" fmla="*/ 1 w 70"/>
                <a:gd name="T55" fmla="*/ 1 h 59"/>
                <a:gd name="T56" fmla="*/ 1 w 70"/>
                <a:gd name="T57" fmla="*/ 0 h 59"/>
                <a:gd name="T58" fmla="*/ 1 w 70"/>
                <a:gd name="T59" fmla="*/ 0 h 59"/>
                <a:gd name="T60" fmla="*/ 1 w 70"/>
                <a:gd name="T61" fmla="*/ 0 h 59"/>
                <a:gd name="T62" fmla="*/ 1 w 70"/>
                <a:gd name="T63" fmla="*/ 0 h 59"/>
                <a:gd name="T64" fmla="*/ 0 w 70"/>
                <a:gd name="T65" fmla="*/ 0 h 59"/>
                <a:gd name="T66" fmla="*/ 0 w 70"/>
                <a:gd name="T67" fmla="*/ 0 h 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
                <a:gd name="T103" fmla="*/ 0 h 59"/>
                <a:gd name="T104" fmla="*/ 70 w 70"/>
                <a:gd name="T105" fmla="*/ 59 h 5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 h="59">
                  <a:moveTo>
                    <a:pt x="0" y="0"/>
                  </a:moveTo>
                  <a:lnTo>
                    <a:pt x="0" y="14"/>
                  </a:lnTo>
                  <a:lnTo>
                    <a:pt x="4" y="28"/>
                  </a:lnTo>
                  <a:lnTo>
                    <a:pt x="11" y="41"/>
                  </a:lnTo>
                  <a:lnTo>
                    <a:pt x="21" y="51"/>
                  </a:lnTo>
                  <a:lnTo>
                    <a:pt x="27" y="54"/>
                  </a:lnTo>
                  <a:lnTo>
                    <a:pt x="32" y="57"/>
                  </a:lnTo>
                  <a:lnTo>
                    <a:pt x="39" y="58"/>
                  </a:lnTo>
                  <a:lnTo>
                    <a:pt x="46" y="59"/>
                  </a:lnTo>
                  <a:lnTo>
                    <a:pt x="53" y="58"/>
                  </a:lnTo>
                  <a:lnTo>
                    <a:pt x="60" y="57"/>
                  </a:lnTo>
                  <a:lnTo>
                    <a:pt x="66" y="53"/>
                  </a:lnTo>
                  <a:lnTo>
                    <a:pt x="70" y="49"/>
                  </a:lnTo>
                  <a:lnTo>
                    <a:pt x="70" y="45"/>
                  </a:lnTo>
                  <a:lnTo>
                    <a:pt x="68" y="41"/>
                  </a:lnTo>
                  <a:lnTo>
                    <a:pt x="65" y="36"/>
                  </a:lnTo>
                  <a:lnTo>
                    <a:pt x="61" y="35"/>
                  </a:lnTo>
                  <a:lnTo>
                    <a:pt x="57" y="36"/>
                  </a:lnTo>
                  <a:lnTo>
                    <a:pt x="52" y="36"/>
                  </a:lnTo>
                  <a:lnTo>
                    <a:pt x="47" y="37"/>
                  </a:lnTo>
                  <a:lnTo>
                    <a:pt x="43" y="38"/>
                  </a:lnTo>
                  <a:lnTo>
                    <a:pt x="38" y="39"/>
                  </a:lnTo>
                  <a:lnTo>
                    <a:pt x="34" y="41"/>
                  </a:lnTo>
                  <a:lnTo>
                    <a:pt x="29" y="41"/>
                  </a:lnTo>
                  <a:lnTo>
                    <a:pt x="24" y="41"/>
                  </a:lnTo>
                  <a:lnTo>
                    <a:pt x="17" y="36"/>
                  </a:lnTo>
                  <a:lnTo>
                    <a:pt x="14" y="29"/>
                  </a:lnTo>
                  <a:lnTo>
                    <a:pt x="13" y="20"/>
                  </a:lnTo>
                  <a:lnTo>
                    <a:pt x="13" y="11"/>
                  </a:lnTo>
                  <a:lnTo>
                    <a:pt x="11" y="7"/>
                  </a:lnTo>
                  <a:lnTo>
                    <a:pt x="6" y="3"/>
                  </a:lnTo>
                  <a:lnTo>
                    <a:pt x="3" y="0"/>
                  </a:lnTo>
                  <a:lnTo>
                    <a:pt x="0"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2" name="Freeform 65"/>
            <p:cNvSpPr>
              <a:spLocks/>
            </p:cNvSpPr>
            <p:nvPr/>
          </p:nvSpPr>
          <p:spPr bwMode="auto">
            <a:xfrm>
              <a:off x="2227" y="4110"/>
              <a:ext cx="22" cy="26"/>
            </a:xfrm>
            <a:custGeom>
              <a:avLst/>
              <a:gdLst>
                <a:gd name="T0" fmla="*/ 1 w 44"/>
                <a:gd name="T1" fmla="*/ 1 h 51"/>
                <a:gd name="T2" fmla="*/ 1 w 44"/>
                <a:gd name="T3" fmla="*/ 2 h 51"/>
                <a:gd name="T4" fmla="*/ 1 w 44"/>
                <a:gd name="T5" fmla="*/ 2 h 51"/>
                <a:gd name="T6" fmla="*/ 1 w 44"/>
                <a:gd name="T7" fmla="*/ 2 h 51"/>
                <a:gd name="T8" fmla="*/ 1 w 44"/>
                <a:gd name="T9" fmla="*/ 3 h 51"/>
                <a:gd name="T10" fmla="*/ 1 w 44"/>
                <a:gd name="T11" fmla="*/ 3 h 51"/>
                <a:gd name="T12" fmla="*/ 1 w 44"/>
                <a:gd name="T13" fmla="*/ 3 h 51"/>
                <a:gd name="T14" fmla="*/ 3 w 44"/>
                <a:gd name="T15" fmla="*/ 3 h 51"/>
                <a:gd name="T16" fmla="*/ 3 w 44"/>
                <a:gd name="T17" fmla="*/ 4 h 51"/>
                <a:gd name="T18" fmla="*/ 3 w 44"/>
                <a:gd name="T19" fmla="*/ 4 h 51"/>
                <a:gd name="T20" fmla="*/ 3 w 44"/>
                <a:gd name="T21" fmla="*/ 4 h 51"/>
                <a:gd name="T22" fmla="*/ 3 w 44"/>
                <a:gd name="T23" fmla="*/ 3 h 51"/>
                <a:gd name="T24" fmla="*/ 3 w 44"/>
                <a:gd name="T25" fmla="*/ 3 h 51"/>
                <a:gd name="T26" fmla="*/ 3 w 44"/>
                <a:gd name="T27" fmla="*/ 3 h 51"/>
                <a:gd name="T28" fmla="*/ 1 w 44"/>
                <a:gd name="T29" fmla="*/ 2 h 51"/>
                <a:gd name="T30" fmla="*/ 1 w 44"/>
                <a:gd name="T31" fmla="*/ 1 h 51"/>
                <a:gd name="T32" fmla="*/ 1 w 44"/>
                <a:gd name="T33" fmla="*/ 1 h 51"/>
                <a:gd name="T34" fmla="*/ 1 w 44"/>
                <a:gd name="T35" fmla="*/ 1 h 51"/>
                <a:gd name="T36" fmla="*/ 1 w 44"/>
                <a:gd name="T37" fmla="*/ 1 h 51"/>
                <a:gd name="T38" fmla="*/ 1 w 44"/>
                <a:gd name="T39" fmla="*/ 0 h 51"/>
                <a:gd name="T40" fmla="*/ 1 w 44"/>
                <a:gd name="T41" fmla="*/ 0 h 51"/>
                <a:gd name="T42" fmla="*/ 0 w 44"/>
                <a:gd name="T43" fmla="*/ 1 h 51"/>
                <a:gd name="T44" fmla="*/ 1 w 44"/>
                <a:gd name="T45" fmla="*/ 1 h 51"/>
                <a:gd name="T46" fmla="*/ 1 w 44"/>
                <a:gd name="T47" fmla="*/ 1 h 51"/>
                <a:gd name="T48" fmla="*/ 1 w 44"/>
                <a:gd name="T49" fmla="*/ 1 h 51"/>
                <a:gd name="T50" fmla="*/ 1 w 44"/>
                <a:gd name="T51" fmla="*/ 1 h 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51"/>
                <a:gd name="T80" fmla="*/ 44 w 44"/>
                <a:gd name="T81" fmla="*/ 51 h 5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51">
                  <a:moveTo>
                    <a:pt x="5" y="12"/>
                  </a:moveTo>
                  <a:lnTo>
                    <a:pt x="10" y="17"/>
                  </a:lnTo>
                  <a:lnTo>
                    <a:pt x="14" y="22"/>
                  </a:lnTo>
                  <a:lnTo>
                    <a:pt x="18" y="27"/>
                  </a:lnTo>
                  <a:lnTo>
                    <a:pt x="22" y="33"/>
                  </a:lnTo>
                  <a:lnTo>
                    <a:pt x="26" y="37"/>
                  </a:lnTo>
                  <a:lnTo>
                    <a:pt x="30" y="42"/>
                  </a:lnTo>
                  <a:lnTo>
                    <a:pt x="35" y="47"/>
                  </a:lnTo>
                  <a:lnTo>
                    <a:pt x="40" y="50"/>
                  </a:lnTo>
                  <a:lnTo>
                    <a:pt x="43" y="51"/>
                  </a:lnTo>
                  <a:lnTo>
                    <a:pt x="44" y="50"/>
                  </a:lnTo>
                  <a:lnTo>
                    <a:pt x="44" y="48"/>
                  </a:lnTo>
                  <a:lnTo>
                    <a:pt x="42" y="44"/>
                  </a:lnTo>
                  <a:lnTo>
                    <a:pt x="35" y="34"/>
                  </a:lnTo>
                  <a:lnTo>
                    <a:pt x="27" y="24"/>
                  </a:lnTo>
                  <a:lnTo>
                    <a:pt x="18" y="13"/>
                  </a:lnTo>
                  <a:lnTo>
                    <a:pt x="10" y="4"/>
                  </a:lnTo>
                  <a:lnTo>
                    <a:pt x="8" y="3"/>
                  </a:lnTo>
                  <a:lnTo>
                    <a:pt x="6" y="2"/>
                  </a:lnTo>
                  <a:lnTo>
                    <a:pt x="4" y="0"/>
                  </a:lnTo>
                  <a:lnTo>
                    <a:pt x="2" y="0"/>
                  </a:lnTo>
                  <a:lnTo>
                    <a:pt x="0" y="4"/>
                  </a:lnTo>
                  <a:lnTo>
                    <a:pt x="2" y="7"/>
                  </a:lnTo>
                  <a:lnTo>
                    <a:pt x="4" y="10"/>
                  </a:lnTo>
                  <a:lnTo>
                    <a:pt x="5" y="12"/>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3" name="Freeform 66"/>
            <p:cNvSpPr>
              <a:spLocks/>
            </p:cNvSpPr>
            <p:nvPr/>
          </p:nvSpPr>
          <p:spPr bwMode="auto">
            <a:xfrm>
              <a:off x="2564" y="3862"/>
              <a:ext cx="520" cy="512"/>
            </a:xfrm>
            <a:custGeom>
              <a:avLst/>
              <a:gdLst>
                <a:gd name="T0" fmla="*/ 48 w 1041"/>
                <a:gd name="T1" fmla="*/ 0 h 1023"/>
                <a:gd name="T2" fmla="*/ 49 w 1041"/>
                <a:gd name="T3" fmla="*/ 1 h 1023"/>
                <a:gd name="T4" fmla="*/ 50 w 1041"/>
                <a:gd name="T5" fmla="*/ 1 h 1023"/>
                <a:gd name="T6" fmla="*/ 52 w 1041"/>
                <a:gd name="T7" fmla="*/ 2 h 1023"/>
                <a:gd name="T8" fmla="*/ 54 w 1041"/>
                <a:gd name="T9" fmla="*/ 3 h 1023"/>
                <a:gd name="T10" fmla="*/ 56 w 1041"/>
                <a:gd name="T11" fmla="*/ 5 h 1023"/>
                <a:gd name="T12" fmla="*/ 58 w 1041"/>
                <a:gd name="T13" fmla="*/ 7 h 1023"/>
                <a:gd name="T14" fmla="*/ 60 w 1041"/>
                <a:gd name="T15" fmla="*/ 9 h 1023"/>
                <a:gd name="T16" fmla="*/ 62 w 1041"/>
                <a:gd name="T17" fmla="*/ 11 h 1023"/>
                <a:gd name="T18" fmla="*/ 63 w 1041"/>
                <a:gd name="T19" fmla="*/ 14 h 1023"/>
                <a:gd name="T20" fmla="*/ 64 w 1041"/>
                <a:gd name="T21" fmla="*/ 17 h 1023"/>
                <a:gd name="T22" fmla="*/ 65 w 1041"/>
                <a:gd name="T23" fmla="*/ 20 h 1023"/>
                <a:gd name="T24" fmla="*/ 64 w 1041"/>
                <a:gd name="T25" fmla="*/ 25 h 1023"/>
                <a:gd name="T26" fmla="*/ 62 w 1041"/>
                <a:gd name="T27" fmla="*/ 31 h 1023"/>
                <a:gd name="T28" fmla="*/ 59 w 1041"/>
                <a:gd name="T29" fmla="*/ 37 h 1023"/>
                <a:gd name="T30" fmla="*/ 55 w 1041"/>
                <a:gd name="T31" fmla="*/ 44 h 1023"/>
                <a:gd name="T32" fmla="*/ 51 w 1041"/>
                <a:gd name="T33" fmla="*/ 50 h 1023"/>
                <a:gd name="T34" fmla="*/ 46 w 1041"/>
                <a:gd name="T35" fmla="*/ 56 h 1023"/>
                <a:gd name="T36" fmla="*/ 41 w 1041"/>
                <a:gd name="T37" fmla="*/ 61 h 1023"/>
                <a:gd name="T38" fmla="*/ 36 w 1041"/>
                <a:gd name="T39" fmla="*/ 64 h 1023"/>
                <a:gd name="T40" fmla="*/ 33 w 1041"/>
                <a:gd name="T41" fmla="*/ 64 h 1023"/>
                <a:gd name="T42" fmla="*/ 31 w 1041"/>
                <a:gd name="T43" fmla="*/ 63 h 1023"/>
                <a:gd name="T44" fmla="*/ 26 w 1041"/>
                <a:gd name="T45" fmla="*/ 60 h 1023"/>
                <a:gd name="T46" fmla="*/ 21 w 1041"/>
                <a:gd name="T47" fmla="*/ 57 h 1023"/>
                <a:gd name="T48" fmla="*/ 15 w 1041"/>
                <a:gd name="T49" fmla="*/ 54 h 1023"/>
                <a:gd name="T50" fmla="*/ 9 w 1041"/>
                <a:gd name="T51" fmla="*/ 50 h 1023"/>
                <a:gd name="T52" fmla="*/ 4 w 1041"/>
                <a:gd name="T53" fmla="*/ 46 h 1023"/>
                <a:gd name="T54" fmla="*/ 0 w 1041"/>
                <a:gd name="T55" fmla="*/ 44 h 1023"/>
                <a:gd name="T56" fmla="*/ 2 w 1041"/>
                <a:gd name="T57" fmla="*/ 38 h 1023"/>
                <a:gd name="T58" fmla="*/ 3 w 1041"/>
                <a:gd name="T59" fmla="*/ 39 h 1023"/>
                <a:gd name="T60" fmla="*/ 5 w 1041"/>
                <a:gd name="T61" fmla="*/ 39 h 1023"/>
                <a:gd name="T62" fmla="*/ 9 w 1041"/>
                <a:gd name="T63" fmla="*/ 40 h 1023"/>
                <a:gd name="T64" fmla="*/ 13 w 1041"/>
                <a:gd name="T65" fmla="*/ 41 h 1023"/>
                <a:gd name="T66" fmla="*/ 17 w 1041"/>
                <a:gd name="T67" fmla="*/ 42 h 1023"/>
                <a:gd name="T68" fmla="*/ 22 w 1041"/>
                <a:gd name="T69" fmla="*/ 43 h 1023"/>
                <a:gd name="T70" fmla="*/ 26 w 1041"/>
                <a:gd name="T71" fmla="*/ 44 h 1023"/>
                <a:gd name="T72" fmla="*/ 29 w 1041"/>
                <a:gd name="T73" fmla="*/ 45 h 1023"/>
                <a:gd name="T74" fmla="*/ 31 w 1041"/>
                <a:gd name="T75" fmla="*/ 44 h 1023"/>
                <a:gd name="T76" fmla="*/ 31 w 1041"/>
                <a:gd name="T77" fmla="*/ 41 h 1023"/>
                <a:gd name="T78" fmla="*/ 32 w 1041"/>
                <a:gd name="T79" fmla="*/ 37 h 1023"/>
                <a:gd name="T80" fmla="*/ 35 w 1041"/>
                <a:gd name="T81" fmla="*/ 29 h 1023"/>
                <a:gd name="T82" fmla="*/ 39 w 1041"/>
                <a:gd name="T83" fmla="*/ 19 h 1023"/>
                <a:gd name="T84" fmla="*/ 42 w 1041"/>
                <a:gd name="T85" fmla="*/ 12 h 1023"/>
                <a:gd name="T86" fmla="*/ 43 w 1041"/>
                <a:gd name="T87" fmla="*/ 11 h 1023"/>
                <a:gd name="T88" fmla="*/ 44 w 1041"/>
                <a:gd name="T89" fmla="*/ 8 h 1023"/>
                <a:gd name="T90" fmla="*/ 45 w 1041"/>
                <a:gd name="T91" fmla="*/ 5 h 1023"/>
                <a:gd name="T92" fmla="*/ 47 w 1041"/>
                <a:gd name="T93" fmla="*/ 2 h 10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41"/>
                <a:gd name="T142" fmla="*/ 0 h 1023"/>
                <a:gd name="T143" fmla="*/ 1041 w 1041"/>
                <a:gd name="T144" fmla="*/ 1023 h 10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41" h="1023">
                  <a:moveTo>
                    <a:pt x="780" y="0"/>
                  </a:moveTo>
                  <a:lnTo>
                    <a:pt x="781" y="0"/>
                  </a:lnTo>
                  <a:lnTo>
                    <a:pt x="786" y="2"/>
                  </a:lnTo>
                  <a:lnTo>
                    <a:pt x="792" y="4"/>
                  </a:lnTo>
                  <a:lnTo>
                    <a:pt x="802" y="9"/>
                  </a:lnTo>
                  <a:lnTo>
                    <a:pt x="812" y="15"/>
                  </a:lnTo>
                  <a:lnTo>
                    <a:pt x="826" y="21"/>
                  </a:lnTo>
                  <a:lnTo>
                    <a:pt x="840" y="29"/>
                  </a:lnTo>
                  <a:lnTo>
                    <a:pt x="855" y="37"/>
                  </a:lnTo>
                  <a:lnTo>
                    <a:pt x="871" y="47"/>
                  </a:lnTo>
                  <a:lnTo>
                    <a:pt x="888" y="59"/>
                  </a:lnTo>
                  <a:lnTo>
                    <a:pt x="905" y="71"/>
                  </a:lnTo>
                  <a:lnTo>
                    <a:pt x="923" y="85"/>
                  </a:lnTo>
                  <a:lnTo>
                    <a:pt x="940" y="100"/>
                  </a:lnTo>
                  <a:lnTo>
                    <a:pt x="956" y="117"/>
                  </a:lnTo>
                  <a:lnTo>
                    <a:pt x="972" y="135"/>
                  </a:lnTo>
                  <a:lnTo>
                    <a:pt x="987" y="154"/>
                  </a:lnTo>
                  <a:lnTo>
                    <a:pt x="1000" y="173"/>
                  </a:lnTo>
                  <a:lnTo>
                    <a:pt x="1011" y="193"/>
                  </a:lnTo>
                  <a:lnTo>
                    <a:pt x="1021" y="214"/>
                  </a:lnTo>
                  <a:lnTo>
                    <a:pt x="1030" y="237"/>
                  </a:lnTo>
                  <a:lnTo>
                    <a:pt x="1036" y="260"/>
                  </a:lnTo>
                  <a:lnTo>
                    <a:pt x="1039" y="286"/>
                  </a:lnTo>
                  <a:lnTo>
                    <a:pt x="1041" y="311"/>
                  </a:lnTo>
                  <a:lnTo>
                    <a:pt x="1040" y="339"/>
                  </a:lnTo>
                  <a:lnTo>
                    <a:pt x="1033" y="385"/>
                  </a:lnTo>
                  <a:lnTo>
                    <a:pt x="1021" y="434"/>
                  </a:lnTo>
                  <a:lnTo>
                    <a:pt x="1003" y="485"/>
                  </a:lnTo>
                  <a:lnTo>
                    <a:pt x="980" y="538"/>
                  </a:lnTo>
                  <a:lnTo>
                    <a:pt x="954" y="592"/>
                  </a:lnTo>
                  <a:lnTo>
                    <a:pt x="924" y="645"/>
                  </a:lnTo>
                  <a:lnTo>
                    <a:pt x="889" y="699"/>
                  </a:lnTo>
                  <a:lnTo>
                    <a:pt x="854" y="750"/>
                  </a:lnTo>
                  <a:lnTo>
                    <a:pt x="816" y="800"/>
                  </a:lnTo>
                  <a:lnTo>
                    <a:pt x="776" y="847"/>
                  </a:lnTo>
                  <a:lnTo>
                    <a:pt x="737" y="889"/>
                  </a:lnTo>
                  <a:lnTo>
                    <a:pt x="697" y="928"/>
                  </a:lnTo>
                  <a:lnTo>
                    <a:pt x="657" y="961"/>
                  </a:lnTo>
                  <a:lnTo>
                    <a:pt x="617" y="989"/>
                  </a:lnTo>
                  <a:lnTo>
                    <a:pt x="581" y="1009"/>
                  </a:lnTo>
                  <a:lnTo>
                    <a:pt x="545" y="1023"/>
                  </a:lnTo>
                  <a:lnTo>
                    <a:pt x="539" y="1020"/>
                  </a:lnTo>
                  <a:lnTo>
                    <a:pt x="524" y="1012"/>
                  </a:lnTo>
                  <a:lnTo>
                    <a:pt x="499" y="998"/>
                  </a:lnTo>
                  <a:lnTo>
                    <a:pt x="467" y="981"/>
                  </a:lnTo>
                  <a:lnTo>
                    <a:pt x="428" y="959"/>
                  </a:lnTo>
                  <a:lnTo>
                    <a:pt x="386" y="934"/>
                  </a:lnTo>
                  <a:lnTo>
                    <a:pt x="340" y="908"/>
                  </a:lnTo>
                  <a:lnTo>
                    <a:pt x="291" y="879"/>
                  </a:lnTo>
                  <a:lnTo>
                    <a:pt x="243" y="850"/>
                  </a:lnTo>
                  <a:lnTo>
                    <a:pt x="195" y="820"/>
                  </a:lnTo>
                  <a:lnTo>
                    <a:pt x="150" y="790"/>
                  </a:lnTo>
                  <a:lnTo>
                    <a:pt x="107" y="763"/>
                  </a:lnTo>
                  <a:lnTo>
                    <a:pt x="69" y="736"/>
                  </a:lnTo>
                  <a:lnTo>
                    <a:pt x="38" y="712"/>
                  </a:lnTo>
                  <a:lnTo>
                    <a:pt x="15" y="690"/>
                  </a:lnTo>
                  <a:lnTo>
                    <a:pt x="0" y="673"/>
                  </a:lnTo>
                  <a:lnTo>
                    <a:pt x="44" y="606"/>
                  </a:lnTo>
                  <a:lnTo>
                    <a:pt x="47" y="607"/>
                  </a:lnTo>
                  <a:lnTo>
                    <a:pt x="58" y="609"/>
                  </a:lnTo>
                  <a:lnTo>
                    <a:pt x="74" y="613"/>
                  </a:lnTo>
                  <a:lnTo>
                    <a:pt x="94" y="618"/>
                  </a:lnTo>
                  <a:lnTo>
                    <a:pt x="120" y="622"/>
                  </a:lnTo>
                  <a:lnTo>
                    <a:pt x="149" y="629"/>
                  </a:lnTo>
                  <a:lnTo>
                    <a:pt x="180" y="636"/>
                  </a:lnTo>
                  <a:lnTo>
                    <a:pt x="213" y="644"/>
                  </a:lnTo>
                  <a:lnTo>
                    <a:pt x="249" y="652"/>
                  </a:lnTo>
                  <a:lnTo>
                    <a:pt x="285" y="660"/>
                  </a:lnTo>
                  <a:lnTo>
                    <a:pt x="320" y="668"/>
                  </a:lnTo>
                  <a:lnTo>
                    <a:pt x="355" y="677"/>
                  </a:lnTo>
                  <a:lnTo>
                    <a:pt x="388" y="686"/>
                  </a:lnTo>
                  <a:lnTo>
                    <a:pt x="419" y="694"/>
                  </a:lnTo>
                  <a:lnTo>
                    <a:pt x="448" y="700"/>
                  </a:lnTo>
                  <a:lnTo>
                    <a:pt x="472" y="707"/>
                  </a:lnTo>
                  <a:lnTo>
                    <a:pt x="510" y="712"/>
                  </a:lnTo>
                  <a:lnTo>
                    <a:pt x="508" y="704"/>
                  </a:lnTo>
                  <a:lnTo>
                    <a:pt x="502" y="682"/>
                  </a:lnTo>
                  <a:lnTo>
                    <a:pt x="501" y="652"/>
                  </a:lnTo>
                  <a:lnTo>
                    <a:pt x="507" y="621"/>
                  </a:lnTo>
                  <a:lnTo>
                    <a:pt x="519" y="590"/>
                  </a:lnTo>
                  <a:lnTo>
                    <a:pt x="543" y="533"/>
                  </a:lnTo>
                  <a:lnTo>
                    <a:pt x="571" y="460"/>
                  </a:lnTo>
                  <a:lnTo>
                    <a:pt x="604" y="379"/>
                  </a:lnTo>
                  <a:lnTo>
                    <a:pt x="636" y="301"/>
                  </a:lnTo>
                  <a:lnTo>
                    <a:pt x="662" y="233"/>
                  </a:lnTo>
                  <a:lnTo>
                    <a:pt x="682" y="185"/>
                  </a:lnTo>
                  <a:lnTo>
                    <a:pt x="689" y="167"/>
                  </a:lnTo>
                  <a:lnTo>
                    <a:pt x="691" y="161"/>
                  </a:lnTo>
                  <a:lnTo>
                    <a:pt x="696" y="146"/>
                  </a:lnTo>
                  <a:lnTo>
                    <a:pt x="704" y="125"/>
                  </a:lnTo>
                  <a:lnTo>
                    <a:pt x="714" y="99"/>
                  </a:lnTo>
                  <a:lnTo>
                    <a:pt x="728" y="71"/>
                  </a:lnTo>
                  <a:lnTo>
                    <a:pt x="743" y="44"/>
                  </a:lnTo>
                  <a:lnTo>
                    <a:pt x="760" y="19"/>
                  </a:lnTo>
                  <a:lnTo>
                    <a:pt x="780" y="0"/>
                  </a:lnTo>
                  <a:close/>
                </a:path>
              </a:pathLst>
            </a:custGeom>
            <a:solidFill>
              <a:srgbClr val="D8B268"/>
            </a:solidFill>
            <a:ln w="9525">
              <a:noFill/>
              <a:round/>
              <a:headEnd/>
              <a:tailEnd/>
            </a:ln>
          </p:spPr>
          <p:txBody>
            <a:bodyPr/>
            <a:lstStyle/>
            <a:p>
              <a:endParaRPr lang="en-US">
                <a:latin typeface="Comic Sans MS" pitchFamily="66" charset="0"/>
              </a:endParaRPr>
            </a:p>
          </p:txBody>
        </p:sp>
        <p:sp>
          <p:nvSpPr>
            <p:cNvPr id="52294" name="Freeform 67"/>
            <p:cNvSpPr>
              <a:spLocks/>
            </p:cNvSpPr>
            <p:nvPr/>
          </p:nvSpPr>
          <p:spPr bwMode="auto">
            <a:xfrm>
              <a:off x="2491" y="4131"/>
              <a:ext cx="93" cy="65"/>
            </a:xfrm>
            <a:custGeom>
              <a:avLst/>
              <a:gdLst>
                <a:gd name="T0" fmla="*/ 12 w 185"/>
                <a:gd name="T1" fmla="*/ 6 h 129"/>
                <a:gd name="T2" fmla="*/ 12 w 185"/>
                <a:gd name="T3" fmla="*/ 5 h 129"/>
                <a:gd name="T4" fmla="*/ 12 w 185"/>
                <a:gd name="T5" fmla="*/ 5 h 129"/>
                <a:gd name="T6" fmla="*/ 11 w 185"/>
                <a:gd name="T7" fmla="*/ 4 h 129"/>
                <a:gd name="T8" fmla="*/ 10 w 185"/>
                <a:gd name="T9" fmla="*/ 3 h 129"/>
                <a:gd name="T10" fmla="*/ 10 w 185"/>
                <a:gd name="T11" fmla="*/ 2 h 129"/>
                <a:gd name="T12" fmla="*/ 9 w 185"/>
                <a:gd name="T13" fmla="*/ 1 h 129"/>
                <a:gd name="T14" fmla="*/ 8 w 185"/>
                <a:gd name="T15" fmla="*/ 1 h 129"/>
                <a:gd name="T16" fmla="*/ 7 w 185"/>
                <a:gd name="T17" fmla="*/ 1 h 129"/>
                <a:gd name="T18" fmla="*/ 6 w 185"/>
                <a:gd name="T19" fmla="*/ 1 h 129"/>
                <a:gd name="T20" fmla="*/ 5 w 185"/>
                <a:gd name="T21" fmla="*/ 0 h 129"/>
                <a:gd name="T22" fmla="*/ 4 w 185"/>
                <a:gd name="T23" fmla="*/ 1 h 129"/>
                <a:gd name="T24" fmla="*/ 3 w 185"/>
                <a:gd name="T25" fmla="*/ 1 h 129"/>
                <a:gd name="T26" fmla="*/ 3 w 185"/>
                <a:gd name="T27" fmla="*/ 1 h 129"/>
                <a:gd name="T28" fmla="*/ 2 w 185"/>
                <a:gd name="T29" fmla="*/ 1 h 129"/>
                <a:gd name="T30" fmla="*/ 2 w 185"/>
                <a:gd name="T31" fmla="*/ 1 h 129"/>
                <a:gd name="T32" fmla="*/ 2 w 185"/>
                <a:gd name="T33" fmla="*/ 1 h 129"/>
                <a:gd name="T34" fmla="*/ 2 w 185"/>
                <a:gd name="T35" fmla="*/ 1 h 129"/>
                <a:gd name="T36" fmla="*/ 1 w 185"/>
                <a:gd name="T37" fmla="*/ 1 h 129"/>
                <a:gd name="T38" fmla="*/ 1 w 185"/>
                <a:gd name="T39" fmla="*/ 1 h 129"/>
                <a:gd name="T40" fmla="*/ 2 w 185"/>
                <a:gd name="T41" fmla="*/ 1 h 129"/>
                <a:gd name="T42" fmla="*/ 2 w 185"/>
                <a:gd name="T43" fmla="*/ 2 h 129"/>
                <a:gd name="T44" fmla="*/ 2 w 185"/>
                <a:gd name="T45" fmla="*/ 2 h 129"/>
                <a:gd name="T46" fmla="*/ 2 w 185"/>
                <a:gd name="T47" fmla="*/ 3 h 129"/>
                <a:gd name="T48" fmla="*/ 1 w 185"/>
                <a:gd name="T49" fmla="*/ 3 h 129"/>
                <a:gd name="T50" fmla="*/ 1 w 185"/>
                <a:gd name="T51" fmla="*/ 4 h 129"/>
                <a:gd name="T52" fmla="*/ 0 w 185"/>
                <a:gd name="T53" fmla="*/ 4 h 129"/>
                <a:gd name="T54" fmla="*/ 1 w 185"/>
                <a:gd name="T55" fmla="*/ 4 h 129"/>
                <a:gd name="T56" fmla="*/ 1 w 185"/>
                <a:gd name="T57" fmla="*/ 5 h 129"/>
                <a:gd name="T58" fmla="*/ 1 w 185"/>
                <a:gd name="T59" fmla="*/ 5 h 129"/>
                <a:gd name="T60" fmla="*/ 2 w 185"/>
                <a:gd name="T61" fmla="*/ 6 h 129"/>
                <a:gd name="T62" fmla="*/ 2 w 185"/>
                <a:gd name="T63" fmla="*/ 6 h 129"/>
                <a:gd name="T64" fmla="*/ 2 w 185"/>
                <a:gd name="T65" fmla="*/ 6 h 129"/>
                <a:gd name="T66" fmla="*/ 3 w 185"/>
                <a:gd name="T67" fmla="*/ 6 h 129"/>
                <a:gd name="T68" fmla="*/ 3 w 185"/>
                <a:gd name="T69" fmla="*/ 6 h 129"/>
                <a:gd name="T70" fmla="*/ 3 w 185"/>
                <a:gd name="T71" fmla="*/ 6 h 129"/>
                <a:gd name="T72" fmla="*/ 3 w 185"/>
                <a:gd name="T73" fmla="*/ 6 h 129"/>
                <a:gd name="T74" fmla="*/ 4 w 185"/>
                <a:gd name="T75" fmla="*/ 6 h 129"/>
                <a:gd name="T76" fmla="*/ 4 w 185"/>
                <a:gd name="T77" fmla="*/ 6 h 129"/>
                <a:gd name="T78" fmla="*/ 4 w 185"/>
                <a:gd name="T79" fmla="*/ 6 h 129"/>
                <a:gd name="T80" fmla="*/ 5 w 185"/>
                <a:gd name="T81" fmla="*/ 6 h 129"/>
                <a:gd name="T82" fmla="*/ 6 w 185"/>
                <a:gd name="T83" fmla="*/ 6 h 129"/>
                <a:gd name="T84" fmla="*/ 7 w 185"/>
                <a:gd name="T85" fmla="*/ 7 h 129"/>
                <a:gd name="T86" fmla="*/ 7 w 185"/>
                <a:gd name="T87" fmla="*/ 7 h 129"/>
                <a:gd name="T88" fmla="*/ 8 w 185"/>
                <a:gd name="T89" fmla="*/ 7 h 129"/>
                <a:gd name="T90" fmla="*/ 8 w 185"/>
                <a:gd name="T91" fmla="*/ 8 h 129"/>
                <a:gd name="T92" fmla="*/ 9 w 185"/>
                <a:gd name="T93" fmla="*/ 8 h 129"/>
                <a:gd name="T94" fmla="*/ 9 w 185"/>
                <a:gd name="T95" fmla="*/ 8 h 129"/>
                <a:gd name="T96" fmla="*/ 9 w 185"/>
                <a:gd name="T97" fmla="*/ 9 h 129"/>
                <a:gd name="T98" fmla="*/ 9 w 185"/>
                <a:gd name="T99" fmla="*/ 8 h 129"/>
                <a:gd name="T100" fmla="*/ 9 w 185"/>
                <a:gd name="T101" fmla="*/ 8 h 129"/>
                <a:gd name="T102" fmla="*/ 10 w 185"/>
                <a:gd name="T103" fmla="*/ 8 h 129"/>
                <a:gd name="T104" fmla="*/ 10 w 185"/>
                <a:gd name="T105" fmla="*/ 8 h 129"/>
                <a:gd name="T106" fmla="*/ 11 w 185"/>
                <a:gd name="T107" fmla="*/ 7 h 129"/>
                <a:gd name="T108" fmla="*/ 11 w 185"/>
                <a:gd name="T109" fmla="*/ 7 h 129"/>
                <a:gd name="T110" fmla="*/ 12 w 185"/>
                <a:gd name="T111" fmla="*/ 6 h 129"/>
                <a:gd name="T112" fmla="*/ 12 w 185"/>
                <a:gd name="T113" fmla="*/ 6 h 1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5"/>
                <a:gd name="T172" fmla="*/ 0 h 129"/>
                <a:gd name="T173" fmla="*/ 185 w 185"/>
                <a:gd name="T174" fmla="*/ 129 h 1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5" h="129">
                  <a:moveTo>
                    <a:pt x="185" y="82"/>
                  </a:moveTo>
                  <a:lnTo>
                    <a:pt x="183" y="78"/>
                  </a:lnTo>
                  <a:lnTo>
                    <a:pt x="178" y="70"/>
                  </a:lnTo>
                  <a:lnTo>
                    <a:pt x="170" y="58"/>
                  </a:lnTo>
                  <a:lnTo>
                    <a:pt x="160" y="44"/>
                  </a:lnTo>
                  <a:lnTo>
                    <a:pt x="147" y="30"/>
                  </a:lnTo>
                  <a:lnTo>
                    <a:pt x="135" y="16"/>
                  </a:lnTo>
                  <a:lnTo>
                    <a:pt x="120" y="7"/>
                  </a:lnTo>
                  <a:lnTo>
                    <a:pt x="106" y="2"/>
                  </a:lnTo>
                  <a:lnTo>
                    <a:pt x="91" y="1"/>
                  </a:lnTo>
                  <a:lnTo>
                    <a:pt x="76" y="0"/>
                  </a:lnTo>
                  <a:lnTo>
                    <a:pt x="62" y="1"/>
                  </a:lnTo>
                  <a:lnTo>
                    <a:pt x="48" y="1"/>
                  </a:lnTo>
                  <a:lnTo>
                    <a:pt x="37" y="2"/>
                  </a:lnTo>
                  <a:lnTo>
                    <a:pt x="28" y="2"/>
                  </a:lnTo>
                  <a:lnTo>
                    <a:pt x="22" y="3"/>
                  </a:lnTo>
                  <a:lnTo>
                    <a:pt x="19" y="3"/>
                  </a:lnTo>
                  <a:lnTo>
                    <a:pt x="17" y="6"/>
                  </a:lnTo>
                  <a:lnTo>
                    <a:pt x="14" y="9"/>
                  </a:lnTo>
                  <a:lnTo>
                    <a:pt x="15" y="14"/>
                  </a:lnTo>
                  <a:lnTo>
                    <a:pt x="25" y="16"/>
                  </a:lnTo>
                  <a:lnTo>
                    <a:pt x="25" y="18"/>
                  </a:lnTo>
                  <a:lnTo>
                    <a:pt x="23" y="26"/>
                  </a:lnTo>
                  <a:lnTo>
                    <a:pt x="17" y="36"/>
                  </a:lnTo>
                  <a:lnTo>
                    <a:pt x="6" y="45"/>
                  </a:lnTo>
                  <a:lnTo>
                    <a:pt x="1" y="50"/>
                  </a:lnTo>
                  <a:lnTo>
                    <a:pt x="0" y="56"/>
                  </a:lnTo>
                  <a:lnTo>
                    <a:pt x="2" y="63"/>
                  </a:lnTo>
                  <a:lnTo>
                    <a:pt x="7" y="70"/>
                  </a:lnTo>
                  <a:lnTo>
                    <a:pt x="13" y="77"/>
                  </a:lnTo>
                  <a:lnTo>
                    <a:pt x="19" y="82"/>
                  </a:lnTo>
                  <a:lnTo>
                    <a:pt x="25" y="85"/>
                  </a:lnTo>
                  <a:lnTo>
                    <a:pt x="31" y="86"/>
                  </a:lnTo>
                  <a:lnTo>
                    <a:pt x="36" y="85"/>
                  </a:lnTo>
                  <a:lnTo>
                    <a:pt x="39" y="84"/>
                  </a:lnTo>
                  <a:lnTo>
                    <a:pt x="43" y="83"/>
                  </a:lnTo>
                  <a:lnTo>
                    <a:pt x="46" y="82"/>
                  </a:lnTo>
                  <a:lnTo>
                    <a:pt x="51" y="82"/>
                  </a:lnTo>
                  <a:lnTo>
                    <a:pt x="56" y="82"/>
                  </a:lnTo>
                  <a:lnTo>
                    <a:pt x="64" y="84"/>
                  </a:lnTo>
                  <a:lnTo>
                    <a:pt x="75" y="88"/>
                  </a:lnTo>
                  <a:lnTo>
                    <a:pt x="86" y="92"/>
                  </a:lnTo>
                  <a:lnTo>
                    <a:pt x="98" y="98"/>
                  </a:lnTo>
                  <a:lnTo>
                    <a:pt x="107" y="105"/>
                  </a:lnTo>
                  <a:lnTo>
                    <a:pt x="116" y="112"/>
                  </a:lnTo>
                  <a:lnTo>
                    <a:pt x="123" y="119"/>
                  </a:lnTo>
                  <a:lnTo>
                    <a:pt x="129" y="124"/>
                  </a:lnTo>
                  <a:lnTo>
                    <a:pt x="132" y="128"/>
                  </a:lnTo>
                  <a:lnTo>
                    <a:pt x="134" y="129"/>
                  </a:lnTo>
                  <a:lnTo>
                    <a:pt x="136" y="128"/>
                  </a:lnTo>
                  <a:lnTo>
                    <a:pt x="140" y="126"/>
                  </a:lnTo>
                  <a:lnTo>
                    <a:pt x="148" y="122"/>
                  </a:lnTo>
                  <a:lnTo>
                    <a:pt x="158" y="118"/>
                  </a:lnTo>
                  <a:lnTo>
                    <a:pt x="167" y="111"/>
                  </a:lnTo>
                  <a:lnTo>
                    <a:pt x="175" y="103"/>
                  </a:lnTo>
                  <a:lnTo>
                    <a:pt x="182" y="93"/>
                  </a:lnTo>
                  <a:lnTo>
                    <a:pt x="185" y="82"/>
                  </a:lnTo>
                  <a:close/>
                </a:path>
              </a:pathLst>
            </a:custGeom>
            <a:solidFill>
              <a:srgbClr val="E8CC9E"/>
            </a:solidFill>
            <a:ln w="9525">
              <a:noFill/>
              <a:round/>
              <a:headEnd/>
              <a:tailEnd/>
            </a:ln>
          </p:spPr>
          <p:txBody>
            <a:bodyPr/>
            <a:lstStyle/>
            <a:p>
              <a:endParaRPr lang="en-US">
                <a:latin typeface="Comic Sans MS" pitchFamily="66" charset="0"/>
              </a:endParaRPr>
            </a:p>
          </p:txBody>
        </p:sp>
        <p:sp>
          <p:nvSpPr>
            <p:cNvPr id="52295" name="Freeform 68"/>
            <p:cNvSpPr>
              <a:spLocks/>
            </p:cNvSpPr>
            <p:nvPr/>
          </p:nvSpPr>
          <p:spPr bwMode="auto">
            <a:xfrm>
              <a:off x="2813" y="3894"/>
              <a:ext cx="114" cy="332"/>
            </a:xfrm>
            <a:custGeom>
              <a:avLst/>
              <a:gdLst>
                <a:gd name="T0" fmla="*/ 14 w 229"/>
                <a:gd name="T1" fmla="*/ 1 h 664"/>
                <a:gd name="T2" fmla="*/ 13 w 229"/>
                <a:gd name="T3" fmla="*/ 3 h 664"/>
                <a:gd name="T4" fmla="*/ 12 w 229"/>
                <a:gd name="T5" fmla="*/ 5 h 664"/>
                <a:gd name="T6" fmla="*/ 12 w 229"/>
                <a:gd name="T7" fmla="*/ 6 h 664"/>
                <a:gd name="T8" fmla="*/ 11 w 229"/>
                <a:gd name="T9" fmla="*/ 9 h 664"/>
                <a:gd name="T10" fmla="*/ 10 w 229"/>
                <a:gd name="T11" fmla="*/ 10 h 664"/>
                <a:gd name="T12" fmla="*/ 9 w 229"/>
                <a:gd name="T13" fmla="*/ 12 h 664"/>
                <a:gd name="T14" fmla="*/ 8 w 229"/>
                <a:gd name="T15" fmla="*/ 14 h 664"/>
                <a:gd name="T16" fmla="*/ 7 w 229"/>
                <a:gd name="T17" fmla="*/ 17 h 664"/>
                <a:gd name="T18" fmla="*/ 6 w 229"/>
                <a:gd name="T19" fmla="*/ 20 h 664"/>
                <a:gd name="T20" fmla="*/ 5 w 229"/>
                <a:gd name="T21" fmla="*/ 22 h 664"/>
                <a:gd name="T22" fmla="*/ 4 w 229"/>
                <a:gd name="T23" fmla="*/ 25 h 664"/>
                <a:gd name="T24" fmla="*/ 3 w 229"/>
                <a:gd name="T25" fmla="*/ 28 h 664"/>
                <a:gd name="T26" fmla="*/ 2 w 229"/>
                <a:gd name="T27" fmla="*/ 31 h 664"/>
                <a:gd name="T28" fmla="*/ 1 w 229"/>
                <a:gd name="T29" fmla="*/ 35 h 664"/>
                <a:gd name="T30" fmla="*/ 1 w 229"/>
                <a:gd name="T31" fmla="*/ 38 h 664"/>
                <a:gd name="T32" fmla="*/ 0 w 229"/>
                <a:gd name="T33" fmla="*/ 41 h 664"/>
                <a:gd name="T34" fmla="*/ 0 w 229"/>
                <a:gd name="T35" fmla="*/ 41 h 664"/>
                <a:gd name="T36" fmla="*/ 0 w 229"/>
                <a:gd name="T37" fmla="*/ 42 h 664"/>
                <a:gd name="T38" fmla="*/ 0 w 229"/>
                <a:gd name="T39" fmla="*/ 42 h 664"/>
                <a:gd name="T40" fmla="*/ 0 w 229"/>
                <a:gd name="T41" fmla="*/ 42 h 664"/>
                <a:gd name="T42" fmla="*/ 0 w 229"/>
                <a:gd name="T43" fmla="*/ 39 h 664"/>
                <a:gd name="T44" fmla="*/ 0 w 229"/>
                <a:gd name="T45" fmla="*/ 36 h 664"/>
                <a:gd name="T46" fmla="*/ 0 w 229"/>
                <a:gd name="T47" fmla="*/ 34 h 664"/>
                <a:gd name="T48" fmla="*/ 1 w 229"/>
                <a:gd name="T49" fmla="*/ 30 h 664"/>
                <a:gd name="T50" fmla="*/ 2 w 229"/>
                <a:gd name="T51" fmla="*/ 27 h 664"/>
                <a:gd name="T52" fmla="*/ 3 w 229"/>
                <a:gd name="T53" fmla="*/ 25 h 664"/>
                <a:gd name="T54" fmla="*/ 4 w 229"/>
                <a:gd name="T55" fmla="*/ 22 h 664"/>
                <a:gd name="T56" fmla="*/ 5 w 229"/>
                <a:gd name="T57" fmla="*/ 21 h 664"/>
                <a:gd name="T58" fmla="*/ 6 w 229"/>
                <a:gd name="T59" fmla="*/ 18 h 664"/>
                <a:gd name="T60" fmla="*/ 7 w 229"/>
                <a:gd name="T61" fmla="*/ 15 h 664"/>
                <a:gd name="T62" fmla="*/ 8 w 229"/>
                <a:gd name="T63" fmla="*/ 12 h 664"/>
                <a:gd name="T64" fmla="*/ 9 w 229"/>
                <a:gd name="T65" fmla="*/ 10 h 664"/>
                <a:gd name="T66" fmla="*/ 10 w 229"/>
                <a:gd name="T67" fmla="*/ 7 h 664"/>
                <a:gd name="T68" fmla="*/ 12 w 229"/>
                <a:gd name="T69" fmla="*/ 5 h 664"/>
                <a:gd name="T70" fmla="*/ 13 w 229"/>
                <a:gd name="T71" fmla="*/ 3 h 664"/>
                <a:gd name="T72" fmla="*/ 13 w 229"/>
                <a:gd name="T73" fmla="*/ 1 h 664"/>
                <a:gd name="T74" fmla="*/ 14 w 229"/>
                <a:gd name="T75" fmla="*/ 1 h 664"/>
                <a:gd name="T76" fmla="*/ 14 w 229"/>
                <a:gd name="T77" fmla="*/ 0 h 664"/>
                <a:gd name="T78" fmla="*/ 14 w 229"/>
                <a:gd name="T79" fmla="*/ 1 h 664"/>
                <a:gd name="T80" fmla="*/ 14 w 229"/>
                <a:gd name="T81" fmla="*/ 1 h 664"/>
                <a:gd name="T82" fmla="*/ 14 w 229"/>
                <a:gd name="T83" fmla="*/ 1 h 6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9"/>
                <a:gd name="T127" fmla="*/ 0 h 664"/>
                <a:gd name="T128" fmla="*/ 229 w 229"/>
                <a:gd name="T129" fmla="*/ 664 h 6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9" h="664">
                  <a:moveTo>
                    <a:pt x="228" y="8"/>
                  </a:moveTo>
                  <a:lnTo>
                    <a:pt x="217" y="42"/>
                  </a:lnTo>
                  <a:lnTo>
                    <a:pt x="205" y="74"/>
                  </a:lnTo>
                  <a:lnTo>
                    <a:pt x="193" y="108"/>
                  </a:lnTo>
                  <a:lnTo>
                    <a:pt x="179" y="140"/>
                  </a:lnTo>
                  <a:lnTo>
                    <a:pt x="166" y="172"/>
                  </a:lnTo>
                  <a:lnTo>
                    <a:pt x="152" y="203"/>
                  </a:lnTo>
                  <a:lnTo>
                    <a:pt x="138" y="235"/>
                  </a:lnTo>
                  <a:lnTo>
                    <a:pt x="123" y="268"/>
                  </a:lnTo>
                  <a:lnTo>
                    <a:pt x="102" y="315"/>
                  </a:lnTo>
                  <a:lnTo>
                    <a:pt x="84" y="361"/>
                  </a:lnTo>
                  <a:lnTo>
                    <a:pt x="67" y="407"/>
                  </a:lnTo>
                  <a:lnTo>
                    <a:pt x="52" y="454"/>
                  </a:lnTo>
                  <a:lnTo>
                    <a:pt x="39" y="500"/>
                  </a:lnTo>
                  <a:lnTo>
                    <a:pt x="27" y="549"/>
                  </a:lnTo>
                  <a:lnTo>
                    <a:pt x="18" y="597"/>
                  </a:lnTo>
                  <a:lnTo>
                    <a:pt x="11" y="648"/>
                  </a:lnTo>
                  <a:lnTo>
                    <a:pt x="9" y="654"/>
                  </a:lnTo>
                  <a:lnTo>
                    <a:pt x="6" y="661"/>
                  </a:lnTo>
                  <a:lnTo>
                    <a:pt x="2" y="664"/>
                  </a:lnTo>
                  <a:lnTo>
                    <a:pt x="0" y="660"/>
                  </a:lnTo>
                  <a:lnTo>
                    <a:pt x="2" y="616"/>
                  </a:lnTo>
                  <a:lnTo>
                    <a:pt x="7" y="573"/>
                  </a:lnTo>
                  <a:lnTo>
                    <a:pt x="15" y="530"/>
                  </a:lnTo>
                  <a:lnTo>
                    <a:pt x="25" y="488"/>
                  </a:lnTo>
                  <a:lnTo>
                    <a:pt x="37" y="447"/>
                  </a:lnTo>
                  <a:lnTo>
                    <a:pt x="52" y="406"/>
                  </a:lnTo>
                  <a:lnTo>
                    <a:pt x="67" y="366"/>
                  </a:lnTo>
                  <a:lnTo>
                    <a:pt x="84" y="325"/>
                  </a:lnTo>
                  <a:lnTo>
                    <a:pt x="101" y="285"/>
                  </a:lnTo>
                  <a:lnTo>
                    <a:pt x="120" y="245"/>
                  </a:lnTo>
                  <a:lnTo>
                    <a:pt x="138" y="205"/>
                  </a:lnTo>
                  <a:lnTo>
                    <a:pt x="156" y="165"/>
                  </a:lnTo>
                  <a:lnTo>
                    <a:pt x="175" y="126"/>
                  </a:lnTo>
                  <a:lnTo>
                    <a:pt x="192" y="86"/>
                  </a:lnTo>
                  <a:lnTo>
                    <a:pt x="208" y="46"/>
                  </a:lnTo>
                  <a:lnTo>
                    <a:pt x="223" y="6"/>
                  </a:lnTo>
                  <a:lnTo>
                    <a:pt x="226" y="1"/>
                  </a:lnTo>
                  <a:lnTo>
                    <a:pt x="228" y="0"/>
                  </a:lnTo>
                  <a:lnTo>
                    <a:pt x="229" y="3"/>
                  </a:lnTo>
                  <a:lnTo>
                    <a:pt x="228" y="8"/>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6" name="Freeform 69"/>
            <p:cNvSpPr>
              <a:spLocks/>
            </p:cNvSpPr>
            <p:nvPr/>
          </p:nvSpPr>
          <p:spPr bwMode="auto">
            <a:xfrm>
              <a:off x="2811" y="3947"/>
              <a:ext cx="286" cy="435"/>
            </a:xfrm>
            <a:custGeom>
              <a:avLst/>
              <a:gdLst>
                <a:gd name="T0" fmla="*/ 35 w 573"/>
                <a:gd name="T1" fmla="*/ 3 h 871"/>
                <a:gd name="T2" fmla="*/ 35 w 573"/>
                <a:gd name="T3" fmla="*/ 11 h 871"/>
                <a:gd name="T4" fmla="*/ 33 w 573"/>
                <a:gd name="T5" fmla="*/ 19 h 871"/>
                <a:gd name="T6" fmla="*/ 30 w 573"/>
                <a:gd name="T7" fmla="*/ 26 h 871"/>
                <a:gd name="T8" fmla="*/ 26 w 573"/>
                <a:gd name="T9" fmla="*/ 32 h 871"/>
                <a:gd name="T10" fmla="*/ 24 w 573"/>
                <a:gd name="T11" fmla="*/ 35 h 871"/>
                <a:gd name="T12" fmla="*/ 21 w 573"/>
                <a:gd name="T13" fmla="*/ 39 h 871"/>
                <a:gd name="T14" fmla="*/ 18 w 573"/>
                <a:gd name="T15" fmla="*/ 43 h 871"/>
                <a:gd name="T16" fmla="*/ 14 w 573"/>
                <a:gd name="T17" fmla="*/ 46 h 871"/>
                <a:gd name="T18" fmla="*/ 10 w 573"/>
                <a:gd name="T19" fmla="*/ 49 h 871"/>
                <a:gd name="T20" fmla="*/ 6 w 573"/>
                <a:gd name="T21" fmla="*/ 52 h 871"/>
                <a:gd name="T22" fmla="*/ 2 w 573"/>
                <a:gd name="T23" fmla="*/ 53 h 871"/>
                <a:gd name="T24" fmla="*/ 0 w 573"/>
                <a:gd name="T25" fmla="*/ 54 h 871"/>
                <a:gd name="T26" fmla="*/ 0 w 573"/>
                <a:gd name="T27" fmla="*/ 53 h 871"/>
                <a:gd name="T28" fmla="*/ 2 w 573"/>
                <a:gd name="T29" fmla="*/ 51 h 871"/>
                <a:gd name="T30" fmla="*/ 6 w 573"/>
                <a:gd name="T31" fmla="*/ 50 h 871"/>
                <a:gd name="T32" fmla="*/ 9 w 573"/>
                <a:gd name="T33" fmla="*/ 48 h 871"/>
                <a:gd name="T34" fmla="*/ 12 w 573"/>
                <a:gd name="T35" fmla="*/ 46 h 871"/>
                <a:gd name="T36" fmla="*/ 15 w 573"/>
                <a:gd name="T37" fmla="*/ 43 h 871"/>
                <a:gd name="T38" fmla="*/ 18 w 573"/>
                <a:gd name="T39" fmla="*/ 41 h 871"/>
                <a:gd name="T40" fmla="*/ 20 w 573"/>
                <a:gd name="T41" fmla="*/ 38 h 871"/>
                <a:gd name="T42" fmla="*/ 23 w 573"/>
                <a:gd name="T43" fmla="*/ 35 h 871"/>
                <a:gd name="T44" fmla="*/ 25 w 573"/>
                <a:gd name="T45" fmla="*/ 32 h 871"/>
                <a:gd name="T46" fmla="*/ 28 w 573"/>
                <a:gd name="T47" fmla="*/ 28 h 871"/>
                <a:gd name="T48" fmla="*/ 30 w 573"/>
                <a:gd name="T49" fmla="*/ 24 h 871"/>
                <a:gd name="T50" fmla="*/ 32 w 573"/>
                <a:gd name="T51" fmla="*/ 20 h 871"/>
                <a:gd name="T52" fmla="*/ 33 w 573"/>
                <a:gd name="T53" fmla="*/ 16 h 871"/>
                <a:gd name="T54" fmla="*/ 34 w 573"/>
                <a:gd name="T55" fmla="*/ 11 h 871"/>
                <a:gd name="T56" fmla="*/ 34 w 573"/>
                <a:gd name="T57" fmla="*/ 7 h 871"/>
                <a:gd name="T58" fmla="*/ 34 w 573"/>
                <a:gd name="T59" fmla="*/ 3 h 871"/>
                <a:gd name="T60" fmla="*/ 33 w 573"/>
                <a:gd name="T61" fmla="*/ 0 h 871"/>
                <a:gd name="T62" fmla="*/ 33 w 573"/>
                <a:gd name="T63" fmla="*/ 0 h 871"/>
                <a:gd name="T64" fmla="*/ 34 w 573"/>
                <a:gd name="T65" fmla="*/ 0 h 8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3"/>
                <a:gd name="T100" fmla="*/ 0 h 871"/>
                <a:gd name="T101" fmla="*/ 573 w 573"/>
                <a:gd name="T102" fmla="*/ 871 h 8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3" h="871">
                  <a:moveTo>
                    <a:pt x="544" y="0"/>
                  </a:moveTo>
                  <a:lnTo>
                    <a:pt x="565" y="61"/>
                  </a:lnTo>
                  <a:lnTo>
                    <a:pt x="573" y="124"/>
                  </a:lnTo>
                  <a:lnTo>
                    <a:pt x="570" y="187"/>
                  </a:lnTo>
                  <a:lnTo>
                    <a:pt x="558" y="251"/>
                  </a:lnTo>
                  <a:lnTo>
                    <a:pt x="538" y="314"/>
                  </a:lnTo>
                  <a:lnTo>
                    <a:pt x="513" y="374"/>
                  </a:lnTo>
                  <a:lnTo>
                    <a:pt x="483" y="431"/>
                  </a:lnTo>
                  <a:lnTo>
                    <a:pt x="451" y="485"/>
                  </a:lnTo>
                  <a:lnTo>
                    <a:pt x="431" y="514"/>
                  </a:lnTo>
                  <a:lnTo>
                    <a:pt x="412" y="544"/>
                  </a:lnTo>
                  <a:lnTo>
                    <a:pt x="390" y="574"/>
                  </a:lnTo>
                  <a:lnTo>
                    <a:pt x="367" y="604"/>
                  </a:lnTo>
                  <a:lnTo>
                    <a:pt x="341" y="634"/>
                  </a:lnTo>
                  <a:lnTo>
                    <a:pt x="316" y="664"/>
                  </a:lnTo>
                  <a:lnTo>
                    <a:pt x="289" y="693"/>
                  </a:lnTo>
                  <a:lnTo>
                    <a:pt x="262" y="722"/>
                  </a:lnTo>
                  <a:lnTo>
                    <a:pt x="232" y="748"/>
                  </a:lnTo>
                  <a:lnTo>
                    <a:pt x="202" y="772"/>
                  </a:lnTo>
                  <a:lnTo>
                    <a:pt x="172" y="797"/>
                  </a:lnTo>
                  <a:lnTo>
                    <a:pt x="140" y="817"/>
                  </a:lnTo>
                  <a:lnTo>
                    <a:pt x="106" y="835"/>
                  </a:lnTo>
                  <a:lnTo>
                    <a:pt x="73" y="851"/>
                  </a:lnTo>
                  <a:lnTo>
                    <a:pt x="38" y="862"/>
                  </a:lnTo>
                  <a:lnTo>
                    <a:pt x="4" y="871"/>
                  </a:lnTo>
                  <a:lnTo>
                    <a:pt x="0" y="868"/>
                  </a:lnTo>
                  <a:lnTo>
                    <a:pt x="1" y="859"/>
                  </a:lnTo>
                  <a:lnTo>
                    <a:pt x="5" y="848"/>
                  </a:lnTo>
                  <a:lnTo>
                    <a:pt x="11" y="843"/>
                  </a:lnTo>
                  <a:lnTo>
                    <a:pt x="39" y="831"/>
                  </a:lnTo>
                  <a:lnTo>
                    <a:pt x="68" y="818"/>
                  </a:lnTo>
                  <a:lnTo>
                    <a:pt x="96" y="805"/>
                  </a:lnTo>
                  <a:lnTo>
                    <a:pt x="122" y="790"/>
                  </a:lnTo>
                  <a:lnTo>
                    <a:pt x="149" y="774"/>
                  </a:lnTo>
                  <a:lnTo>
                    <a:pt x="174" y="756"/>
                  </a:lnTo>
                  <a:lnTo>
                    <a:pt x="200" y="738"/>
                  </a:lnTo>
                  <a:lnTo>
                    <a:pt x="223" y="718"/>
                  </a:lnTo>
                  <a:lnTo>
                    <a:pt x="247" y="699"/>
                  </a:lnTo>
                  <a:lnTo>
                    <a:pt x="269" y="678"/>
                  </a:lnTo>
                  <a:lnTo>
                    <a:pt x="292" y="656"/>
                  </a:lnTo>
                  <a:lnTo>
                    <a:pt x="312" y="634"/>
                  </a:lnTo>
                  <a:lnTo>
                    <a:pt x="333" y="611"/>
                  </a:lnTo>
                  <a:lnTo>
                    <a:pt x="354" y="588"/>
                  </a:lnTo>
                  <a:lnTo>
                    <a:pt x="373" y="564"/>
                  </a:lnTo>
                  <a:lnTo>
                    <a:pt x="393" y="540"/>
                  </a:lnTo>
                  <a:lnTo>
                    <a:pt x="413" y="513"/>
                  </a:lnTo>
                  <a:lnTo>
                    <a:pt x="433" y="484"/>
                  </a:lnTo>
                  <a:lnTo>
                    <a:pt x="453" y="455"/>
                  </a:lnTo>
                  <a:lnTo>
                    <a:pt x="471" y="424"/>
                  </a:lnTo>
                  <a:lnTo>
                    <a:pt x="489" y="393"/>
                  </a:lnTo>
                  <a:lnTo>
                    <a:pt x="505" y="361"/>
                  </a:lnTo>
                  <a:lnTo>
                    <a:pt x="520" y="327"/>
                  </a:lnTo>
                  <a:lnTo>
                    <a:pt x="532" y="293"/>
                  </a:lnTo>
                  <a:lnTo>
                    <a:pt x="543" y="260"/>
                  </a:lnTo>
                  <a:lnTo>
                    <a:pt x="552" y="225"/>
                  </a:lnTo>
                  <a:lnTo>
                    <a:pt x="557" y="189"/>
                  </a:lnTo>
                  <a:lnTo>
                    <a:pt x="560" y="155"/>
                  </a:lnTo>
                  <a:lnTo>
                    <a:pt x="559" y="120"/>
                  </a:lnTo>
                  <a:lnTo>
                    <a:pt x="554" y="85"/>
                  </a:lnTo>
                  <a:lnTo>
                    <a:pt x="547" y="52"/>
                  </a:lnTo>
                  <a:lnTo>
                    <a:pt x="535" y="19"/>
                  </a:lnTo>
                  <a:lnTo>
                    <a:pt x="535" y="13"/>
                  </a:lnTo>
                  <a:lnTo>
                    <a:pt x="538" y="6"/>
                  </a:lnTo>
                  <a:lnTo>
                    <a:pt x="542" y="1"/>
                  </a:lnTo>
                  <a:lnTo>
                    <a:pt x="544"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7" name="Freeform 70"/>
            <p:cNvSpPr>
              <a:spLocks/>
            </p:cNvSpPr>
            <p:nvPr/>
          </p:nvSpPr>
          <p:spPr bwMode="auto">
            <a:xfrm>
              <a:off x="2576" y="4149"/>
              <a:ext cx="265" cy="83"/>
            </a:xfrm>
            <a:custGeom>
              <a:avLst/>
              <a:gdLst>
                <a:gd name="T0" fmla="*/ 33 w 530"/>
                <a:gd name="T1" fmla="*/ 10 h 166"/>
                <a:gd name="T2" fmla="*/ 30 w 530"/>
                <a:gd name="T3" fmla="*/ 10 h 166"/>
                <a:gd name="T4" fmla="*/ 28 w 530"/>
                <a:gd name="T5" fmla="*/ 10 h 166"/>
                <a:gd name="T6" fmla="*/ 26 w 530"/>
                <a:gd name="T7" fmla="*/ 10 h 166"/>
                <a:gd name="T8" fmla="*/ 24 w 530"/>
                <a:gd name="T9" fmla="*/ 10 h 166"/>
                <a:gd name="T10" fmla="*/ 22 w 530"/>
                <a:gd name="T11" fmla="*/ 9 h 166"/>
                <a:gd name="T12" fmla="*/ 19 w 530"/>
                <a:gd name="T13" fmla="*/ 9 h 166"/>
                <a:gd name="T14" fmla="*/ 17 w 530"/>
                <a:gd name="T15" fmla="*/ 8 h 166"/>
                <a:gd name="T16" fmla="*/ 15 w 530"/>
                <a:gd name="T17" fmla="*/ 7 h 166"/>
                <a:gd name="T18" fmla="*/ 13 w 530"/>
                <a:gd name="T19" fmla="*/ 6 h 166"/>
                <a:gd name="T20" fmla="*/ 11 w 530"/>
                <a:gd name="T21" fmla="*/ 6 h 166"/>
                <a:gd name="T22" fmla="*/ 9 w 530"/>
                <a:gd name="T23" fmla="*/ 5 h 166"/>
                <a:gd name="T24" fmla="*/ 7 w 530"/>
                <a:gd name="T25" fmla="*/ 5 h 166"/>
                <a:gd name="T26" fmla="*/ 5 w 530"/>
                <a:gd name="T27" fmla="*/ 4 h 166"/>
                <a:gd name="T28" fmla="*/ 3 w 530"/>
                <a:gd name="T29" fmla="*/ 3 h 166"/>
                <a:gd name="T30" fmla="*/ 1 w 530"/>
                <a:gd name="T31" fmla="*/ 3 h 166"/>
                <a:gd name="T32" fmla="*/ 1 w 530"/>
                <a:gd name="T33" fmla="*/ 1 h 166"/>
                <a:gd name="T34" fmla="*/ 0 w 530"/>
                <a:gd name="T35" fmla="*/ 1 h 166"/>
                <a:gd name="T36" fmla="*/ 1 w 530"/>
                <a:gd name="T37" fmla="*/ 1 h 166"/>
                <a:gd name="T38" fmla="*/ 1 w 530"/>
                <a:gd name="T39" fmla="*/ 1 h 166"/>
                <a:gd name="T40" fmla="*/ 1 w 530"/>
                <a:gd name="T41" fmla="*/ 0 h 166"/>
                <a:gd name="T42" fmla="*/ 2 w 530"/>
                <a:gd name="T43" fmla="*/ 1 h 166"/>
                <a:gd name="T44" fmla="*/ 4 w 530"/>
                <a:gd name="T45" fmla="*/ 1 h 166"/>
                <a:gd name="T46" fmla="*/ 6 w 530"/>
                <a:gd name="T47" fmla="*/ 3 h 166"/>
                <a:gd name="T48" fmla="*/ 8 w 530"/>
                <a:gd name="T49" fmla="*/ 3 h 166"/>
                <a:gd name="T50" fmla="*/ 10 w 530"/>
                <a:gd name="T51" fmla="*/ 3 h 166"/>
                <a:gd name="T52" fmla="*/ 12 w 530"/>
                <a:gd name="T53" fmla="*/ 5 h 166"/>
                <a:gd name="T54" fmla="*/ 14 w 530"/>
                <a:gd name="T55" fmla="*/ 5 h 166"/>
                <a:gd name="T56" fmla="*/ 17 w 530"/>
                <a:gd name="T57" fmla="*/ 5 h 166"/>
                <a:gd name="T58" fmla="*/ 18 w 530"/>
                <a:gd name="T59" fmla="*/ 6 h 166"/>
                <a:gd name="T60" fmla="*/ 20 w 530"/>
                <a:gd name="T61" fmla="*/ 6 h 166"/>
                <a:gd name="T62" fmla="*/ 22 w 530"/>
                <a:gd name="T63" fmla="*/ 7 h 166"/>
                <a:gd name="T64" fmla="*/ 24 w 530"/>
                <a:gd name="T65" fmla="*/ 7 h 166"/>
                <a:gd name="T66" fmla="*/ 26 w 530"/>
                <a:gd name="T67" fmla="*/ 9 h 166"/>
                <a:gd name="T68" fmla="*/ 28 w 530"/>
                <a:gd name="T69" fmla="*/ 9 h 166"/>
                <a:gd name="T70" fmla="*/ 30 w 530"/>
                <a:gd name="T71" fmla="*/ 9 h 166"/>
                <a:gd name="T72" fmla="*/ 33 w 530"/>
                <a:gd name="T73" fmla="*/ 10 h 166"/>
                <a:gd name="T74" fmla="*/ 33 w 530"/>
                <a:gd name="T75" fmla="*/ 10 h 166"/>
                <a:gd name="T76" fmla="*/ 33 w 530"/>
                <a:gd name="T77" fmla="*/ 10 h 166"/>
                <a:gd name="T78" fmla="*/ 33 w 530"/>
                <a:gd name="T79" fmla="*/ 10 h 166"/>
                <a:gd name="T80" fmla="*/ 33 w 530"/>
                <a:gd name="T81" fmla="*/ 10 h 166"/>
                <a:gd name="T82" fmla="*/ 33 w 530"/>
                <a:gd name="T83" fmla="*/ 10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0"/>
                <a:gd name="T127" fmla="*/ 0 h 166"/>
                <a:gd name="T128" fmla="*/ 530 w 530"/>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0" h="166">
                  <a:moveTo>
                    <a:pt x="521" y="166"/>
                  </a:moveTo>
                  <a:lnTo>
                    <a:pt x="487" y="161"/>
                  </a:lnTo>
                  <a:lnTo>
                    <a:pt x="454" y="158"/>
                  </a:lnTo>
                  <a:lnTo>
                    <a:pt x="419" y="153"/>
                  </a:lnTo>
                  <a:lnTo>
                    <a:pt x="386" y="147"/>
                  </a:lnTo>
                  <a:lnTo>
                    <a:pt x="353" y="142"/>
                  </a:lnTo>
                  <a:lnTo>
                    <a:pt x="319" y="135"/>
                  </a:lnTo>
                  <a:lnTo>
                    <a:pt x="286" y="128"/>
                  </a:lnTo>
                  <a:lnTo>
                    <a:pt x="252" y="120"/>
                  </a:lnTo>
                  <a:lnTo>
                    <a:pt x="219" y="111"/>
                  </a:lnTo>
                  <a:lnTo>
                    <a:pt x="187" y="101"/>
                  </a:lnTo>
                  <a:lnTo>
                    <a:pt x="155" y="90"/>
                  </a:lnTo>
                  <a:lnTo>
                    <a:pt x="123" y="78"/>
                  </a:lnTo>
                  <a:lnTo>
                    <a:pt x="91" y="64"/>
                  </a:lnTo>
                  <a:lnTo>
                    <a:pt x="61" y="51"/>
                  </a:lnTo>
                  <a:lnTo>
                    <a:pt x="31" y="34"/>
                  </a:lnTo>
                  <a:lnTo>
                    <a:pt x="1" y="17"/>
                  </a:lnTo>
                  <a:lnTo>
                    <a:pt x="0" y="14"/>
                  </a:lnTo>
                  <a:lnTo>
                    <a:pt x="1" y="7"/>
                  </a:lnTo>
                  <a:lnTo>
                    <a:pt x="4" y="1"/>
                  </a:lnTo>
                  <a:lnTo>
                    <a:pt x="7" y="0"/>
                  </a:lnTo>
                  <a:lnTo>
                    <a:pt x="38" y="14"/>
                  </a:lnTo>
                  <a:lnTo>
                    <a:pt x="70" y="26"/>
                  </a:lnTo>
                  <a:lnTo>
                    <a:pt x="102" y="39"/>
                  </a:lnTo>
                  <a:lnTo>
                    <a:pt x="134" y="51"/>
                  </a:lnTo>
                  <a:lnTo>
                    <a:pt x="166" y="62"/>
                  </a:lnTo>
                  <a:lnTo>
                    <a:pt x="197" y="72"/>
                  </a:lnTo>
                  <a:lnTo>
                    <a:pt x="229" y="82"/>
                  </a:lnTo>
                  <a:lnTo>
                    <a:pt x="262" y="91"/>
                  </a:lnTo>
                  <a:lnTo>
                    <a:pt x="294" y="100"/>
                  </a:lnTo>
                  <a:lnTo>
                    <a:pt x="327" y="108"/>
                  </a:lnTo>
                  <a:lnTo>
                    <a:pt x="360" y="115"/>
                  </a:lnTo>
                  <a:lnTo>
                    <a:pt x="393" y="122"/>
                  </a:lnTo>
                  <a:lnTo>
                    <a:pt x="426" y="129"/>
                  </a:lnTo>
                  <a:lnTo>
                    <a:pt x="460" y="135"/>
                  </a:lnTo>
                  <a:lnTo>
                    <a:pt x="493" y="140"/>
                  </a:lnTo>
                  <a:lnTo>
                    <a:pt x="528" y="145"/>
                  </a:lnTo>
                  <a:lnTo>
                    <a:pt x="530" y="149"/>
                  </a:lnTo>
                  <a:lnTo>
                    <a:pt x="529" y="155"/>
                  </a:lnTo>
                  <a:lnTo>
                    <a:pt x="525" y="162"/>
                  </a:lnTo>
                  <a:lnTo>
                    <a:pt x="521" y="16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8" name="Freeform 71"/>
            <p:cNvSpPr>
              <a:spLocks/>
            </p:cNvSpPr>
            <p:nvPr/>
          </p:nvSpPr>
          <p:spPr bwMode="auto">
            <a:xfrm>
              <a:off x="2549" y="4151"/>
              <a:ext cx="40" cy="64"/>
            </a:xfrm>
            <a:custGeom>
              <a:avLst/>
              <a:gdLst>
                <a:gd name="T0" fmla="*/ 5 w 81"/>
                <a:gd name="T1" fmla="*/ 1 h 127"/>
                <a:gd name="T2" fmla="*/ 4 w 81"/>
                <a:gd name="T3" fmla="*/ 2 h 127"/>
                <a:gd name="T4" fmla="*/ 4 w 81"/>
                <a:gd name="T5" fmla="*/ 3 h 127"/>
                <a:gd name="T6" fmla="*/ 3 w 81"/>
                <a:gd name="T7" fmla="*/ 4 h 127"/>
                <a:gd name="T8" fmla="*/ 3 w 81"/>
                <a:gd name="T9" fmla="*/ 5 h 127"/>
                <a:gd name="T10" fmla="*/ 2 w 81"/>
                <a:gd name="T11" fmla="*/ 6 h 127"/>
                <a:gd name="T12" fmla="*/ 2 w 81"/>
                <a:gd name="T13" fmla="*/ 6 h 127"/>
                <a:gd name="T14" fmla="*/ 2 w 81"/>
                <a:gd name="T15" fmla="*/ 7 h 127"/>
                <a:gd name="T16" fmla="*/ 1 w 81"/>
                <a:gd name="T17" fmla="*/ 7 h 127"/>
                <a:gd name="T18" fmla="*/ 1 w 81"/>
                <a:gd name="T19" fmla="*/ 7 h 127"/>
                <a:gd name="T20" fmla="*/ 1 w 81"/>
                <a:gd name="T21" fmla="*/ 8 h 127"/>
                <a:gd name="T22" fmla="*/ 0 w 81"/>
                <a:gd name="T23" fmla="*/ 8 h 127"/>
                <a:gd name="T24" fmla="*/ 0 w 81"/>
                <a:gd name="T25" fmla="*/ 8 h 127"/>
                <a:gd name="T26" fmla="*/ 0 w 81"/>
                <a:gd name="T27" fmla="*/ 8 h 127"/>
                <a:gd name="T28" fmla="*/ 0 w 81"/>
                <a:gd name="T29" fmla="*/ 8 h 127"/>
                <a:gd name="T30" fmla="*/ 0 w 81"/>
                <a:gd name="T31" fmla="*/ 8 h 127"/>
                <a:gd name="T32" fmla="*/ 0 w 81"/>
                <a:gd name="T33" fmla="*/ 7 h 127"/>
                <a:gd name="T34" fmla="*/ 0 w 81"/>
                <a:gd name="T35" fmla="*/ 7 h 127"/>
                <a:gd name="T36" fmla="*/ 0 w 81"/>
                <a:gd name="T37" fmla="*/ 7 h 127"/>
                <a:gd name="T38" fmla="*/ 0 w 81"/>
                <a:gd name="T39" fmla="*/ 6 h 127"/>
                <a:gd name="T40" fmla="*/ 1 w 81"/>
                <a:gd name="T41" fmla="*/ 6 h 127"/>
                <a:gd name="T42" fmla="*/ 1 w 81"/>
                <a:gd name="T43" fmla="*/ 6 h 127"/>
                <a:gd name="T44" fmla="*/ 1 w 81"/>
                <a:gd name="T45" fmla="*/ 5 h 127"/>
                <a:gd name="T46" fmla="*/ 2 w 81"/>
                <a:gd name="T47" fmla="*/ 5 h 127"/>
                <a:gd name="T48" fmla="*/ 2 w 81"/>
                <a:gd name="T49" fmla="*/ 4 h 127"/>
                <a:gd name="T50" fmla="*/ 3 w 81"/>
                <a:gd name="T51" fmla="*/ 4 h 127"/>
                <a:gd name="T52" fmla="*/ 3 w 81"/>
                <a:gd name="T53" fmla="*/ 3 h 127"/>
                <a:gd name="T54" fmla="*/ 3 w 81"/>
                <a:gd name="T55" fmla="*/ 2 h 127"/>
                <a:gd name="T56" fmla="*/ 4 w 81"/>
                <a:gd name="T57" fmla="*/ 1 h 127"/>
                <a:gd name="T58" fmla="*/ 4 w 81"/>
                <a:gd name="T59" fmla="*/ 1 h 127"/>
                <a:gd name="T60" fmla="*/ 4 w 81"/>
                <a:gd name="T61" fmla="*/ 0 h 127"/>
                <a:gd name="T62" fmla="*/ 5 w 81"/>
                <a:gd name="T63" fmla="*/ 1 h 127"/>
                <a:gd name="T64" fmla="*/ 5 w 81"/>
                <a:gd name="T65" fmla="*/ 1 h 127"/>
                <a:gd name="T66" fmla="*/ 5 w 81"/>
                <a:gd name="T67" fmla="*/ 1 h 1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1"/>
                <a:gd name="T103" fmla="*/ 0 h 127"/>
                <a:gd name="T104" fmla="*/ 81 w 81"/>
                <a:gd name="T105" fmla="*/ 127 h 12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1" h="127">
                  <a:moveTo>
                    <a:pt x="80" y="14"/>
                  </a:moveTo>
                  <a:lnTo>
                    <a:pt x="74" y="30"/>
                  </a:lnTo>
                  <a:lnTo>
                    <a:pt x="67" y="46"/>
                  </a:lnTo>
                  <a:lnTo>
                    <a:pt x="58" y="63"/>
                  </a:lnTo>
                  <a:lnTo>
                    <a:pt x="48" y="78"/>
                  </a:lnTo>
                  <a:lnTo>
                    <a:pt x="44" y="84"/>
                  </a:lnTo>
                  <a:lnTo>
                    <a:pt x="39" y="91"/>
                  </a:lnTo>
                  <a:lnTo>
                    <a:pt x="33" y="98"/>
                  </a:lnTo>
                  <a:lnTo>
                    <a:pt x="28" y="105"/>
                  </a:lnTo>
                  <a:lnTo>
                    <a:pt x="22" y="111"/>
                  </a:lnTo>
                  <a:lnTo>
                    <a:pt x="16" y="118"/>
                  </a:lnTo>
                  <a:lnTo>
                    <a:pt x="9" y="122"/>
                  </a:lnTo>
                  <a:lnTo>
                    <a:pt x="2" y="127"/>
                  </a:lnTo>
                  <a:lnTo>
                    <a:pt x="0" y="126"/>
                  </a:lnTo>
                  <a:lnTo>
                    <a:pt x="0" y="120"/>
                  </a:lnTo>
                  <a:lnTo>
                    <a:pt x="1" y="113"/>
                  </a:lnTo>
                  <a:lnTo>
                    <a:pt x="2" y="110"/>
                  </a:lnTo>
                  <a:lnTo>
                    <a:pt x="7" y="104"/>
                  </a:lnTo>
                  <a:lnTo>
                    <a:pt x="10" y="97"/>
                  </a:lnTo>
                  <a:lnTo>
                    <a:pt x="15" y="91"/>
                  </a:lnTo>
                  <a:lnTo>
                    <a:pt x="21" y="87"/>
                  </a:lnTo>
                  <a:lnTo>
                    <a:pt x="25" y="81"/>
                  </a:lnTo>
                  <a:lnTo>
                    <a:pt x="30" y="75"/>
                  </a:lnTo>
                  <a:lnTo>
                    <a:pt x="35" y="69"/>
                  </a:lnTo>
                  <a:lnTo>
                    <a:pt x="39" y="64"/>
                  </a:lnTo>
                  <a:lnTo>
                    <a:pt x="48" y="51"/>
                  </a:lnTo>
                  <a:lnTo>
                    <a:pt x="55" y="38"/>
                  </a:lnTo>
                  <a:lnTo>
                    <a:pt x="62" y="25"/>
                  </a:lnTo>
                  <a:lnTo>
                    <a:pt x="68" y="10"/>
                  </a:lnTo>
                  <a:lnTo>
                    <a:pt x="73" y="1"/>
                  </a:lnTo>
                  <a:lnTo>
                    <a:pt x="77" y="0"/>
                  </a:lnTo>
                  <a:lnTo>
                    <a:pt x="81" y="5"/>
                  </a:lnTo>
                  <a:lnTo>
                    <a:pt x="80" y="1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299" name="Freeform 72"/>
            <p:cNvSpPr>
              <a:spLocks/>
            </p:cNvSpPr>
            <p:nvPr/>
          </p:nvSpPr>
          <p:spPr bwMode="auto">
            <a:xfrm>
              <a:off x="2564" y="4196"/>
              <a:ext cx="262" cy="174"/>
            </a:xfrm>
            <a:custGeom>
              <a:avLst/>
              <a:gdLst>
                <a:gd name="T0" fmla="*/ 0 w 525"/>
                <a:gd name="T1" fmla="*/ 0 h 349"/>
                <a:gd name="T2" fmla="*/ 1 w 525"/>
                <a:gd name="T3" fmla="*/ 0 h 349"/>
                <a:gd name="T4" fmla="*/ 2 w 525"/>
                <a:gd name="T5" fmla="*/ 1 h 349"/>
                <a:gd name="T6" fmla="*/ 3 w 525"/>
                <a:gd name="T7" fmla="*/ 2 h 349"/>
                <a:gd name="T8" fmla="*/ 4 w 525"/>
                <a:gd name="T9" fmla="*/ 3 h 349"/>
                <a:gd name="T10" fmla="*/ 5 w 525"/>
                <a:gd name="T11" fmla="*/ 4 h 349"/>
                <a:gd name="T12" fmla="*/ 6 w 525"/>
                <a:gd name="T13" fmla="*/ 5 h 349"/>
                <a:gd name="T14" fmla="*/ 7 w 525"/>
                <a:gd name="T15" fmla="*/ 5 h 349"/>
                <a:gd name="T16" fmla="*/ 8 w 525"/>
                <a:gd name="T17" fmla="*/ 6 h 349"/>
                <a:gd name="T18" fmla="*/ 8 w 525"/>
                <a:gd name="T19" fmla="*/ 7 h 349"/>
                <a:gd name="T20" fmla="*/ 9 w 525"/>
                <a:gd name="T21" fmla="*/ 8 h 349"/>
                <a:gd name="T22" fmla="*/ 10 w 525"/>
                <a:gd name="T23" fmla="*/ 9 h 349"/>
                <a:gd name="T24" fmla="*/ 11 w 525"/>
                <a:gd name="T25" fmla="*/ 9 h 349"/>
                <a:gd name="T26" fmla="*/ 12 w 525"/>
                <a:gd name="T27" fmla="*/ 10 h 349"/>
                <a:gd name="T28" fmla="*/ 13 w 525"/>
                <a:gd name="T29" fmla="*/ 11 h 349"/>
                <a:gd name="T30" fmla="*/ 14 w 525"/>
                <a:gd name="T31" fmla="*/ 12 h 349"/>
                <a:gd name="T32" fmla="*/ 15 w 525"/>
                <a:gd name="T33" fmla="*/ 13 h 349"/>
                <a:gd name="T34" fmla="*/ 16 w 525"/>
                <a:gd name="T35" fmla="*/ 13 h 349"/>
                <a:gd name="T36" fmla="*/ 17 w 525"/>
                <a:gd name="T37" fmla="*/ 14 h 349"/>
                <a:gd name="T38" fmla="*/ 18 w 525"/>
                <a:gd name="T39" fmla="*/ 14 h 349"/>
                <a:gd name="T40" fmla="*/ 19 w 525"/>
                <a:gd name="T41" fmla="*/ 15 h 349"/>
                <a:gd name="T42" fmla="*/ 20 w 525"/>
                <a:gd name="T43" fmla="*/ 16 h 349"/>
                <a:gd name="T44" fmla="*/ 21 w 525"/>
                <a:gd name="T45" fmla="*/ 16 h 349"/>
                <a:gd name="T46" fmla="*/ 22 w 525"/>
                <a:gd name="T47" fmla="*/ 17 h 349"/>
                <a:gd name="T48" fmla="*/ 23 w 525"/>
                <a:gd name="T49" fmla="*/ 17 h 349"/>
                <a:gd name="T50" fmla="*/ 25 w 525"/>
                <a:gd name="T51" fmla="*/ 17 h 349"/>
                <a:gd name="T52" fmla="*/ 26 w 525"/>
                <a:gd name="T53" fmla="*/ 18 h 349"/>
                <a:gd name="T54" fmla="*/ 27 w 525"/>
                <a:gd name="T55" fmla="*/ 18 h 349"/>
                <a:gd name="T56" fmla="*/ 28 w 525"/>
                <a:gd name="T57" fmla="*/ 19 h 349"/>
                <a:gd name="T58" fmla="*/ 29 w 525"/>
                <a:gd name="T59" fmla="*/ 19 h 349"/>
                <a:gd name="T60" fmla="*/ 30 w 525"/>
                <a:gd name="T61" fmla="*/ 19 h 349"/>
                <a:gd name="T62" fmla="*/ 31 w 525"/>
                <a:gd name="T63" fmla="*/ 20 h 349"/>
                <a:gd name="T64" fmla="*/ 32 w 525"/>
                <a:gd name="T65" fmla="*/ 20 h 349"/>
                <a:gd name="T66" fmla="*/ 32 w 525"/>
                <a:gd name="T67" fmla="*/ 20 h 349"/>
                <a:gd name="T68" fmla="*/ 32 w 525"/>
                <a:gd name="T69" fmla="*/ 21 h 349"/>
                <a:gd name="T70" fmla="*/ 32 w 525"/>
                <a:gd name="T71" fmla="*/ 21 h 349"/>
                <a:gd name="T72" fmla="*/ 32 w 525"/>
                <a:gd name="T73" fmla="*/ 21 h 349"/>
                <a:gd name="T74" fmla="*/ 29 w 525"/>
                <a:gd name="T75" fmla="*/ 21 h 349"/>
                <a:gd name="T76" fmla="*/ 27 w 525"/>
                <a:gd name="T77" fmla="*/ 20 h 349"/>
                <a:gd name="T78" fmla="*/ 25 w 525"/>
                <a:gd name="T79" fmla="*/ 20 h 349"/>
                <a:gd name="T80" fmla="*/ 22 w 525"/>
                <a:gd name="T81" fmla="*/ 19 h 349"/>
                <a:gd name="T82" fmla="*/ 20 w 525"/>
                <a:gd name="T83" fmla="*/ 18 h 349"/>
                <a:gd name="T84" fmla="*/ 18 w 525"/>
                <a:gd name="T85" fmla="*/ 16 h 349"/>
                <a:gd name="T86" fmla="*/ 16 w 525"/>
                <a:gd name="T87" fmla="*/ 15 h 349"/>
                <a:gd name="T88" fmla="*/ 14 w 525"/>
                <a:gd name="T89" fmla="*/ 14 h 349"/>
                <a:gd name="T90" fmla="*/ 12 w 525"/>
                <a:gd name="T91" fmla="*/ 12 h 349"/>
                <a:gd name="T92" fmla="*/ 10 w 525"/>
                <a:gd name="T93" fmla="*/ 11 h 349"/>
                <a:gd name="T94" fmla="*/ 8 w 525"/>
                <a:gd name="T95" fmla="*/ 9 h 349"/>
                <a:gd name="T96" fmla="*/ 7 w 525"/>
                <a:gd name="T97" fmla="*/ 7 h 349"/>
                <a:gd name="T98" fmla="*/ 5 w 525"/>
                <a:gd name="T99" fmla="*/ 6 h 349"/>
                <a:gd name="T100" fmla="*/ 3 w 525"/>
                <a:gd name="T101" fmla="*/ 4 h 349"/>
                <a:gd name="T102" fmla="*/ 1 w 525"/>
                <a:gd name="T103" fmla="*/ 2 h 349"/>
                <a:gd name="T104" fmla="*/ 0 w 525"/>
                <a:gd name="T105" fmla="*/ 1 h 349"/>
                <a:gd name="T106" fmla="*/ 0 w 525"/>
                <a:gd name="T107" fmla="*/ 0 h 349"/>
                <a:gd name="T108" fmla="*/ 0 w 525"/>
                <a:gd name="T109" fmla="*/ 0 h 349"/>
                <a:gd name="T110" fmla="*/ 0 w 525"/>
                <a:gd name="T111" fmla="*/ 0 h 349"/>
                <a:gd name="T112" fmla="*/ 0 w 525"/>
                <a:gd name="T113" fmla="*/ 0 h 349"/>
                <a:gd name="T114" fmla="*/ 0 w 525"/>
                <a:gd name="T115" fmla="*/ 0 h 3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25"/>
                <a:gd name="T175" fmla="*/ 0 h 349"/>
                <a:gd name="T176" fmla="*/ 525 w 525"/>
                <a:gd name="T177" fmla="*/ 349 h 34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25" h="349">
                  <a:moveTo>
                    <a:pt x="8" y="0"/>
                  </a:moveTo>
                  <a:lnTo>
                    <a:pt x="23" y="13"/>
                  </a:lnTo>
                  <a:lnTo>
                    <a:pt x="38" y="27"/>
                  </a:lnTo>
                  <a:lnTo>
                    <a:pt x="53" y="40"/>
                  </a:lnTo>
                  <a:lnTo>
                    <a:pt x="68" y="53"/>
                  </a:lnTo>
                  <a:lnTo>
                    <a:pt x="83" y="67"/>
                  </a:lnTo>
                  <a:lnTo>
                    <a:pt x="98" y="80"/>
                  </a:lnTo>
                  <a:lnTo>
                    <a:pt x="113" y="93"/>
                  </a:lnTo>
                  <a:lnTo>
                    <a:pt x="128" y="106"/>
                  </a:lnTo>
                  <a:lnTo>
                    <a:pt x="143" y="120"/>
                  </a:lnTo>
                  <a:lnTo>
                    <a:pt x="158" y="133"/>
                  </a:lnTo>
                  <a:lnTo>
                    <a:pt x="174" y="145"/>
                  </a:lnTo>
                  <a:lnTo>
                    <a:pt x="189" y="158"/>
                  </a:lnTo>
                  <a:lnTo>
                    <a:pt x="205" y="171"/>
                  </a:lnTo>
                  <a:lnTo>
                    <a:pt x="220" y="183"/>
                  </a:lnTo>
                  <a:lnTo>
                    <a:pt x="236" y="196"/>
                  </a:lnTo>
                  <a:lnTo>
                    <a:pt x="252" y="208"/>
                  </a:lnTo>
                  <a:lnTo>
                    <a:pt x="268" y="218"/>
                  </a:lnTo>
                  <a:lnTo>
                    <a:pt x="283" y="228"/>
                  </a:lnTo>
                  <a:lnTo>
                    <a:pt x="299" y="239"/>
                  </a:lnTo>
                  <a:lnTo>
                    <a:pt x="316" y="248"/>
                  </a:lnTo>
                  <a:lnTo>
                    <a:pt x="332" y="256"/>
                  </a:lnTo>
                  <a:lnTo>
                    <a:pt x="349" y="264"/>
                  </a:lnTo>
                  <a:lnTo>
                    <a:pt x="365" y="272"/>
                  </a:lnTo>
                  <a:lnTo>
                    <a:pt x="382" y="279"/>
                  </a:lnTo>
                  <a:lnTo>
                    <a:pt x="400" y="286"/>
                  </a:lnTo>
                  <a:lnTo>
                    <a:pt x="417" y="293"/>
                  </a:lnTo>
                  <a:lnTo>
                    <a:pt x="434" y="300"/>
                  </a:lnTo>
                  <a:lnTo>
                    <a:pt x="452" y="305"/>
                  </a:lnTo>
                  <a:lnTo>
                    <a:pt x="469" y="312"/>
                  </a:lnTo>
                  <a:lnTo>
                    <a:pt x="487" y="318"/>
                  </a:lnTo>
                  <a:lnTo>
                    <a:pt x="505" y="324"/>
                  </a:lnTo>
                  <a:lnTo>
                    <a:pt x="523" y="330"/>
                  </a:lnTo>
                  <a:lnTo>
                    <a:pt x="525" y="333"/>
                  </a:lnTo>
                  <a:lnTo>
                    <a:pt x="524" y="340"/>
                  </a:lnTo>
                  <a:lnTo>
                    <a:pt x="521" y="347"/>
                  </a:lnTo>
                  <a:lnTo>
                    <a:pt x="516" y="349"/>
                  </a:lnTo>
                  <a:lnTo>
                    <a:pt x="477" y="342"/>
                  </a:lnTo>
                  <a:lnTo>
                    <a:pt x="439" y="333"/>
                  </a:lnTo>
                  <a:lnTo>
                    <a:pt x="402" y="322"/>
                  </a:lnTo>
                  <a:lnTo>
                    <a:pt x="366" y="307"/>
                  </a:lnTo>
                  <a:lnTo>
                    <a:pt x="332" y="289"/>
                  </a:lnTo>
                  <a:lnTo>
                    <a:pt x="298" y="270"/>
                  </a:lnTo>
                  <a:lnTo>
                    <a:pt x="266" y="249"/>
                  </a:lnTo>
                  <a:lnTo>
                    <a:pt x="234" y="226"/>
                  </a:lnTo>
                  <a:lnTo>
                    <a:pt x="203" y="202"/>
                  </a:lnTo>
                  <a:lnTo>
                    <a:pt x="173" y="176"/>
                  </a:lnTo>
                  <a:lnTo>
                    <a:pt x="143" y="151"/>
                  </a:lnTo>
                  <a:lnTo>
                    <a:pt x="114" y="125"/>
                  </a:lnTo>
                  <a:lnTo>
                    <a:pt x="85" y="98"/>
                  </a:lnTo>
                  <a:lnTo>
                    <a:pt x="56" y="70"/>
                  </a:lnTo>
                  <a:lnTo>
                    <a:pt x="29" y="44"/>
                  </a:lnTo>
                  <a:lnTo>
                    <a:pt x="1" y="17"/>
                  </a:lnTo>
                  <a:lnTo>
                    <a:pt x="0" y="13"/>
                  </a:lnTo>
                  <a:lnTo>
                    <a:pt x="1" y="6"/>
                  </a:lnTo>
                  <a:lnTo>
                    <a:pt x="5" y="1"/>
                  </a:lnTo>
                  <a:lnTo>
                    <a:pt x="8" y="0"/>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0" name="Freeform 73"/>
            <p:cNvSpPr>
              <a:spLocks/>
            </p:cNvSpPr>
            <p:nvPr/>
          </p:nvSpPr>
          <p:spPr bwMode="auto">
            <a:xfrm>
              <a:off x="2496" y="4121"/>
              <a:ext cx="87" cy="42"/>
            </a:xfrm>
            <a:custGeom>
              <a:avLst/>
              <a:gdLst>
                <a:gd name="T0" fmla="*/ 11 w 174"/>
                <a:gd name="T1" fmla="*/ 5 h 86"/>
                <a:gd name="T2" fmla="*/ 10 w 174"/>
                <a:gd name="T3" fmla="*/ 4 h 86"/>
                <a:gd name="T4" fmla="*/ 9 w 174"/>
                <a:gd name="T5" fmla="*/ 2 h 86"/>
                <a:gd name="T6" fmla="*/ 7 w 174"/>
                <a:gd name="T7" fmla="*/ 2 h 86"/>
                <a:gd name="T8" fmla="*/ 5 w 174"/>
                <a:gd name="T9" fmla="*/ 1 h 86"/>
                <a:gd name="T10" fmla="*/ 5 w 174"/>
                <a:gd name="T11" fmla="*/ 1 h 86"/>
                <a:gd name="T12" fmla="*/ 3 w 174"/>
                <a:gd name="T13" fmla="*/ 1 h 86"/>
                <a:gd name="T14" fmla="*/ 1 w 174"/>
                <a:gd name="T15" fmla="*/ 1 h 86"/>
                <a:gd name="T16" fmla="*/ 0 w 174"/>
                <a:gd name="T17" fmla="*/ 1 h 86"/>
                <a:gd name="T18" fmla="*/ 0 w 174"/>
                <a:gd name="T19" fmla="*/ 1 h 86"/>
                <a:gd name="T20" fmla="*/ 0 w 174"/>
                <a:gd name="T21" fmla="*/ 1 h 86"/>
                <a:gd name="T22" fmla="*/ 1 w 174"/>
                <a:gd name="T23" fmla="*/ 1 h 86"/>
                <a:gd name="T24" fmla="*/ 1 w 174"/>
                <a:gd name="T25" fmla="*/ 1 h 86"/>
                <a:gd name="T26" fmla="*/ 1 w 174"/>
                <a:gd name="T27" fmla="*/ 0 h 86"/>
                <a:gd name="T28" fmla="*/ 3 w 174"/>
                <a:gd name="T29" fmla="*/ 0 h 86"/>
                <a:gd name="T30" fmla="*/ 5 w 174"/>
                <a:gd name="T31" fmla="*/ 0 h 86"/>
                <a:gd name="T32" fmla="*/ 6 w 174"/>
                <a:gd name="T33" fmla="*/ 0 h 86"/>
                <a:gd name="T34" fmla="*/ 7 w 174"/>
                <a:gd name="T35" fmla="*/ 1 h 86"/>
                <a:gd name="T36" fmla="*/ 9 w 174"/>
                <a:gd name="T37" fmla="*/ 1 h 86"/>
                <a:gd name="T38" fmla="*/ 10 w 174"/>
                <a:gd name="T39" fmla="*/ 2 h 86"/>
                <a:gd name="T40" fmla="*/ 11 w 174"/>
                <a:gd name="T41" fmla="*/ 4 h 86"/>
                <a:gd name="T42" fmla="*/ 11 w 174"/>
                <a:gd name="T43" fmla="*/ 4 h 86"/>
                <a:gd name="T44" fmla="*/ 11 w 174"/>
                <a:gd name="T45" fmla="*/ 4 h 86"/>
                <a:gd name="T46" fmla="*/ 11 w 174"/>
                <a:gd name="T47" fmla="*/ 5 h 86"/>
                <a:gd name="T48" fmla="*/ 11 w 174"/>
                <a:gd name="T49" fmla="*/ 5 h 86"/>
                <a:gd name="T50" fmla="*/ 11 w 174"/>
                <a:gd name="T51" fmla="*/ 5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4"/>
                <a:gd name="T79" fmla="*/ 0 h 86"/>
                <a:gd name="T80" fmla="*/ 174 w 174"/>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4" h="86">
                  <a:moveTo>
                    <a:pt x="166" y="86"/>
                  </a:moveTo>
                  <a:lnTo>
                    <a:pt x="150" y="65"/>
                  </a:lnTo>
                  <a:lnTo>
                    <a:pt x="133" y="47"/>
                  </a:lnTo>
                  <a:lnTo>
                    <a:pt x="114" y="34"/>
                  </a:lnTo>
                  <a:lnTo>
                    <a:pt x="93" y="24"/>
                  </a:lnTo>
                  <a:lnTo>
                    <a:pt x="73" y="19"/>
                  </a:lnTo>
                  <a:lnTo>
                    <a:pt x="50" y="16"/>
                  </a:lnTo>
                  <a:lnTo>
                    <a:pt x="25" y="19"/>
                  </a:lnTo>
                  <a:lnTo>
                    <a:pt x="0" y="26"/>
                  </a:lnTo>
                  <a:lnTo>
                    <a:pt x="0" y="24"/>
                  </a:lnTo>
                  <a:lnTo>
                    <a:pt x="0" y="22"/>
                  </a:lnTo>
                  <a:lnTo>
                    <a:pt x="1" y="20"/>
                  </a:lnTo>
                  <a:lnTo>
                    <a:pt x="2" y="18"/>
                  </a:lnTo>
                  <a:lnTo>
                    <a:pt x="27" y="6"/>
                  </a:lnTo>
                  <a:lnTo>
                    <a:pt x="51" y="0"/>
                  </a:lnTo>
                  <a:lnTo>
                    <a:pt x="74" y="1"/>
                  </a:lnTo>
                  <a:lnTo>
                    <a:pt x="97" y="6"/>
                  </a:lnTo>
                  <a:lnTo>
                    <a:pt x="119" y="16"/>
                  </a:lnTo>
                  <a:lnTo>
                    <a:pt x="138" y="30"/>
                  </a:lnTo>
                  <a:lnTo>
                    <a:pt x="157" y="47"/>
                  </a:lnTo>
                  <a:lnTo>
                    <a:pt x="173" y="68"/>
                  </a:lnTo>
                  <a:lnTo>
                    <a:pt x="174" y="73"/>
                  </a:lnTo>
                  <a:lnTo>
                    <a:pt x="172" y="80"/>
                  </a:lnTo>
                  <a:lnTo>
                    <a:pt x="168" y="84"/>
                  </a:lnTo>
                  <a:lnTo>
                    <a:pt x="166" y="86"/>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1" name="Freeform 74"/>
            <p:cNvSpPr>
              <a:spLocks/>
            </p:cNvSpPr>
            <p:nvPr/>
          </p:nvSpPr>
          <p:spPr bwMode="auto">
            <a:xfrm>
              <a:off x="2482" y="4136"/>
              <a:ext cx="50" cy="29"/>
            </a:xfrm>
            <a:custGeom>
              <a:avLst/>
              <a:gdLst>
                <a:gd name="T0" fmla="*/ 6 w 99"/>
                <a:gd name="T1" fmla="*/ 0 h 59"/>
                <a:gd name="T2" fmla="*/ 6 w 99"/>
                <a:gd name="T3" fmla="*/ 1 h 59"/>
                <a:gd name="T4" fmla="*/ 5 w 99"/>
                <a:gd name="T5" fmla="*/ 1 h 59"/>
                <a:gd name="T6" fmla="*/ 4 w 99"/>
                <a:gd name="T7" fmla="*/ 1 h 59"/>
                <a:gd name="T8" fmla="*/ 3 w 99"/>
                <a:gd name="T9" fmla="*/ 2 h 59"/>
                <a:gd name="T10" fmla="*/ 3 w 99"/>
                <a:gd name="T11" fmla="*/ 2 h 59"/>
                <a:gd name="T12" fmla="*/ 2 w 99"/>
                <a:gd name="T13" fmla="*/ 2 h 59"/>
                <a:gd name="T14" fmla="*/ 1 w 99"/>
                <a:gd name="T15" fmla="*/ 3 h 59"/>
                <a:gd name="T16" fmla="*/ 1 w 99"/>
                <a:gd name="T17" fmla="*/ 3 h 59"/>
                <a:gd name="T18" fmla="*/ 0 w 99"/>
                <a:gd name="T19" fmla="*/ 3 h 59"/>
                <a:gd name="T20" fmla="*/ 1 w 99"/>
                <a:gd name="T21" fmla="*/ 3 h 59"/>
                <a:gd name="T22" fmla="*/ 1 w 99"/>
                <a:gd name="T23" fmla="*/ 3 h 59"/>
                <a:gd name="T24" fmla="*/ 1 w 99"/>
                <a:gd name="T25" fmla="*/ 2 h 59"/>
                <a:gd name="T26" fmla="*/ 1 w 99"/>
                <a:gd name="T27" fmla="*/ 2 h 59"/>
                <a:gd name="T28" fmla="*/ 2 w 99"/>
                <a:gd name="T29" fmla="*/ 1 h 59"/>
                <a:gd name="T30" fmla="*/ 3 w 99"/>
                <a:gd name="T31" fmla="*/ 1 h 59"/>
                <a:gd name="T32" fmla="*/ 3 w 99"/>
                <a:gd name="T33" fmla="*/ 1 h 59"/>
                <a:gd name="T34" fmla="*/ 4 w 99"/>
                <a:gd name="T35" fmla="*/ 0 h 59"/>
                <a:gd name="T36" fmla="*/ 5 w 99"/>
                <a:gd name="T37" fmla="*/ 0 h 59"/>
                <a:gd name="T38" fmla="*/ 6 w 99"/>
                <a:gd name="T39" fmla="*/ 0 h 59"/>
                <a:gd name="T40" fmla="*/ 7 w 99"/>
                <a:gd name="T41" fmla="*/ 0 h 59"/>
                <a:gd name="T42" fmla="*/ 7 w 99"/>
                <a:gd name="T43" fmla="*/ 0 h 59"/>
                <a:gd name="T44" fmla="*/ 7 w 99"/>
                <a:gd name="T45" fmla="*/ 0 h 59"/>
                <a:gd name="T46" fmla="*/ 7 w 99"/>
                <a:gd name="T47" fmla="*/ 0 h 59"/>
                <a:gd name="T48" fmla="*/ 6 w 99"/>
                <a:gd name="T49" fmla="*/ 0 h 59"/>
                <a:gd name="T50" fmla="*/ 6 w 99"/>
                <a:gd name="T51" fmla="*/ 0 h 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
                <a:gd name="T79" fmla="*/ 0 h 59"/>
                <a:gd name="T80" fmla="*/ 99 w 99"/>
                <a:gd name="T81" fmla="*/ 59 h 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 h="59">
                  <a:moveTo>
                    <a:pt x="95" y="14"/>
                  </a:moveTo>
                  <a:lnTo>
                    <a:pt x="83" y="17"/>
                  </a:lnTo>
                  <a:lnTo>
                    <a:pt x="70" y="22"/>
                  </a:lnTo>
                  <a:lnTo>
                    <a:pt x="58" y="27"/>
                  </a:lnTo>
                  <a:lnTo>
                    <a:pt x="47" y="32"/>
                  </a:lnTo>
                  <a:lnTo>
                    <a:pt x="35" y="38"/>
                  </a:lnTo>
                  <a:lnTo>
                    <a:pt x="24" y="45"/>
                  </a:lnTo>
                  <a:lnTo>
                    <a:pt x="12" y="52"/>
                  </a:lnTo>
                  <a:lnTo>
                    <a:pt x="1" y="59"/>
                  </a:lnTo>
                  <a:lnTo>
                    <a:pt x="0" y="58"/>
                  </a:lnTo>
                  <a:lnTo>
                    <a:pt x="1" y="54"/>
                  </a:lnTo>
                  <a:lnTo>
                    <a:pt x="2" y="50"/>
                  </a:lnTo>
                  <a:lnTo>
                    <a:pt x="3" y="46"/>
                  </a:lnTo>
                  <a:lnTo>
                    <a:pt x="13" y="37"/>
                  </a:lnTo>
                  <a:lnTo>
                    <a:pt x="24" y="29"/>
                  </a:lnTo>
                  <a:lnTo>
                    <a:pt x="35" y="22"/>
                  </a:lnTo>
                  <a:lnTo>
                    <a:pt x="47" y="16"/>
                  </a:lnTo>
                  <a:lnTo>
                    <a:pt x="60" y="11"/>
                  </a:lnTo>
                  <a:lnTo>
                    <a:pt x="72" y="7"/>
                  </a:lnTo>
                  <a:lnTo>
                    <a:pt x="85" y="3"/>
                  </a:lnTo>
                  <a:lnTo>
                    <a:pt x="98" y="0"/>
                  </a:lnTo>
                  <a:lnTo>
                    <a:pt x="99" y="1"/>
                  </a:lnTo>
                  <a:lnTo>
                    <a:pt x="99" y="6"/>
                  </a:lnTo>
                  <a:lnTo>
                    <a:pt x="98" y="12"/>
                  </a:lnTo>
                  <a:lnTo>
                    <a:pt x="95" y="1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2" name="Freeform 75"/>
            <p:cNvSpPr>
              <a:spLocks/>
            </p:cNvSpPr>
            <p:nvPr/>
          </p:nvSpPr>
          <p:spPr bwMode="auto">
            <a:xfrm>
              <a:off x="2505" y="4171"/>
              <a:ext cx="40" cy="17"/>
            </a:xfrm>
            <a:custGeom>
              <a:avLst/>
              <a:gdLst>
                <a:gd name="T0" fmla="*/ 5 w 80"/>
                <a:gd name="T1" fmla="*/ 2 h 34"/>
                <a:gd name="T2" fmla="*/ 5 w 80"/>
                <a:gd name="T3" fmla="*/ 2 h 34"/>
                <a:gd name="T4" fmla="*/ 5 w 80"/>
                <a:gd name="T5" fmla="*/ 1 h 34"/>
                <a:gd name="T6" fmla="*/ 3 w 80"/>
                <a:gd name="T7" fmla="*/ 1 h 34"/>
                <a:gd name="T8" fmla="*/ 3 w 80"/>
                <a:gd name="T9" fmla="*/ 1 h 34"/>
                <a:gd name="T10" fmla="*/ 3 w 80"/>
                <a:gd name="T11" fmla="*/ 1 h 34"/>
                <a:gd name="T12" fmla="*/ 3 w 80"/>
                <a:gd name="T13" fmla="*/ 1 h 34"/>
                <a:gd name="T14" fmla="*/ 3 w 80"/>
                <a:gd name="T15" fmla="*/ 1 h 34"/>
                <a:gd name="T16" fmla="*/ 3 w 80"/>
                <a:gd name="T17" fmla="*/ 1 h 34"/>
                <a:gd name="T18" fmla="*/ 1 w 80"/>
                <a:gd name="T19" fmla="*/ 1 h 34"/>
                <a:gd name="T20" fmla="*/ 1 w 80"/>
                <a:gd name="T21" fmla="*/ 1 h 34"/>
                <a:gd name="T22" fmla="*/ 1 w 80"/>
                <a:gd name="T23" fmla="*/ 1 h 34"/>
                <a:gd name="T24" fmla="*/ 1 w 80"/>
                <a:gd name="T25" fmla="*/ 1 h 34"/>
                <a:gd name="T26" fmla="*/ 1 w 80"/>
                <a:gd name="T27" fmla="*/ 1 h 34"/>
                <a:gd name="T28" fmla="*/ 1 w 80"/>
                <a:gd name="T29" fmla="*/ 1 h 34"/>
                <a:gd name="T30" fmla="*/ 1 w 80"/>
                <a:gd name="T31" fmla="*/ 1 h 34"/>
                <a:gd name="T32" fmla="*/ 1 w 80"/>
                <a:gd name="T33" fmla="*/ 1 h 34"/>
                <a:gd name="T34" fmla="*/ 0 w 80"/>
                <a:gd name="T35" fmla="*/ 1 h 34"/>
                <a:gd name="T36" fmla="*/ 1 w 80"/>
                <a:gd name="T37" fmla="*/ 1 h 34"/>
                <a:gd name="T38" fmla="*/ 1 w 80"/>
                <a:gd name="T39" fmla="*/ 1 h 34"/>
                <a:gd name="T40" fmla="*/ 1 w 80"/>
                <a:gd name="T41" fmla="*/ 1 h 34"/>
                <a:gd name="T42" fmla="*/ 1 w 80"/>
                <a:gd name="T43" fmla="*/ 1 h 34"/>
                <a:gd name="T44" fmla="*/ 1 w 80"/>
                <a:gd name="T45" fmla="*/ 0 h 34"/>
                <a:gd name="T46" fmla="*/ 2 w 80"/>
                <a:gd name="T47" fmla="*/ 0 h 34"/>
                <a:gd name="T48" fmla="*/ 3 w 80"/>
                <a:gd name="T49" fmla="*/ 1 h 34"/>
                <a:gd name="T50" fmla="*/ 3 w 80"/>
                <a:gd name="T51" fmla="*/ 1 h 34"/>
                <a:gd name="T52" fmla="*/ 3 w 80"/>
                <a:gd name="T53" fmla="*/ 1 h 34"/>
                <a:gd name="T54" fmla="*/ 5 w 80"/>
                <a:gd name="T55" fmla="*/ 1 h 34"/>
                <a:gd name="T56" fmla="*/ 5 w 80"/>
                <a:gd name="T57" fmla="*/ 1 h 34"/>
                <a:gd name="T58" fmla="*/ 5 w 80"/>
                <a:gd name="T59" fmla="*/ 1 h 34"/>
                <a:gd name="T60" fmla="*/ 5 w 80"/>
                <a:gd name="T61" fmla="*/ 1 h 34"/>
                <a:gd name="T62" fmla="*/ 5 w 80"/>
                <a:gd name="T63" fmla="*/ 2 h 34"/>
                <a:gd name="T64" fmla="*/ 5 w 80"/>
                <a:gd name="T65" fmla="*/ 2 h 34"/>
                <a:gd name="T66" fmla="*/ 5 w 80"/>
                <a:gd name="T67" fmla="*/ 2 h 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34"/>
                <a:gd name="T104" fmla="*/ 80 w 80"/>
                <a:gd name="T105" fmla="*/ 34 h 3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34">
                  <a:moveTo>
                    <a:pt x="74" y="34"/>
                  </a:moveTo>
                  <a:lnTo>
                    <a:pt x="70" y="32"/>
                  </a:lnTo>
                  <a:lnTo>
                    <a:pt x="65" y="29"/>
                  </a:lnTo>
                  <a:lnTo>
                    <a:pt x="61" y="27"/>
                  </a:lnTo>
                  <a:lnTo>
                    <a:pt x="55" y="25"/>
                  </a:lnTo>
                  <a:lnTo>
                    <a:pt x="50" y="24"/>
                  </a:lnTo>
                  <a:lnTo>
                    <a:pt x="46" y="21"/>
                  </a:lnTo>
                  <a:lnTo>
                    <a:pt x="40" y="20"/>
                  </a:lnTo>
                  <a:lnTo>
                    <a:pt x="35" y="19"/>
                  </a:lnTo>
                  <a:lnTo>
                    <a:pt x="31" y="18"/>
                  </a:lnTo>
                  <a:lnTo>
                    <a:pt x="27" y="18"/>
                  </a:lnTo>
                  <a:lnTo>
                    <a:pt x="23" y="18"/>
                  </a:lnTo>
                  <a:lnTo>
                    <a:pt x="18" y="19"/>
                  </a:lnTo>
                  <a:lnTo>
                    <a:pt x="13" y="19"/>
                  </a:lnTo>
                  <a:lnTo>
                    <a:pt x="10" y="19"/>
                  </a:lnTo>
                  <a:lnTo>
                    <a:pt x="5" y="19"/>
                  </a:lnTo>
                  <a:lnTo>
                    <a:pt x="1" y="19"/>
                  </a:lnTo>
                  <a:lnTo>
                    <a:pt x="0" y="17"/>
                  </a:lnTo>
                  <a:lnTo>
                    <a:pt x="1" y="13"/>
                  </a:lnTo>
                  <a:lnTo>
                    <a:pt x="2" y="9"/>
                  </a:lnTo>
                  <a:lnTo>
                    <a:pt x="3" y="6"/>
                  </a:lnTo>
                  <a:lnTo>
                    <a:pt x="12" y="2"/>
                  </a:lnTo>
                  <a:lnTo>
                    <a:pt x="21" y="0"/>
                  </a:lnTo>
                  <a:lnTo>
                    <a:pt x="32" y="0"/>
                  </a:lnTo>
                  <a:lnTo>
                    <a:pt x="42" y="2"/>
                  </a:lnTo>
                  <a:lnTo>
                    <a:pt x="53" y="5"/>
                  </a:lnTo>
                  <a:lnTo>
                    <a:pt x="62" y="9"/>
                  </a:lnTo>
                  <a:lnTo>
                    <a:pt x="71" y="13"/>
                  </a:lnTo>
                  <a:lnTo>
                    <a:pt x="79" y="18"/>
                  </a:lnTo>
                  <a:lnTo>
                    <a:pt x="80" y="21"/>
                  </a:lnTo>
                  <a:lnTo>
                    <a:pt x="79" y="27"/>
                  </a:lnTo>
                  <a:lnTo>
                    <a:pt x="77" y="33"/>
                  </a:lnTo>
                  <a:lnTo>
                    <a:pt x="74" y="34"/>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3" name="Freeform 76"/>
            <p:cNvSpPr>
              <a:spLocks/>
            </p:cNvSpPr>
            <p:nvPr/>
          </p:nvSpPr>
          <p:spPr bwMode="auto">
            <a:xfrm>
              <a:off x="2588" y="3889"/>
              <a:ext cx="9" cy="30"/>
            </a:xfrm>
            <a:custGeom>
              <a:avLst/>
              <a:gdLst>
                <a:gd name="T0" fmla="*/ 2 w 17"/>
                <a:gd name="T1" fmla="*/ 1 h 60"/>
                <a:gd name="T2" fmla="*/ 2 w 17"/>
                <a:gd name="T3" fmla="*/ 1 h 60"/>
                <a:gd name="T4" fmla="*/ 1 w 17"/>
                <a:gd name="T5" fmla="*/ 2 h 60"/>
                <a:gd name="T6" fmla="*/ 1 w 17"/>
                <a:gd name="T7" fmla="*/ 3 h 60"/>
                <a:gd name="T8" fmla="*/ 1 w 17"/>
                <a:gd name="T9" fmla="*/ 4 h 60"/>
                <a:gd name="T10" fmla="*/ 1 w 17"/>
                <a:gd name="T11" fmla="*/ 4 h 60"/>
                <a:gd name="T12" fmla="*/ 1 w 17"/>
                <a:gd name="T13" fmla="*/ 4 h 60"/>
                <a:gd name="T14" fmla="*/ 1 w 17"/>
                <a:gd name="T15" fmla="*/ 4 h 60"/>
                <a:gd name="T16" fmla="*/ 0 w 17"/>
                <a:gd name="T17" fmla="*/ 4 h 60"/>
                <a:gd name="T18" fmla="*/ 1 w 17"/>
                <a:gd name="T19" fmla="*/ 3 h 60"/>
                <a:gd name="T20" fmla="*/ 1 w 17"/>
                <a:gd name="T21" fmla="*/ 3 h 60"/>
                <a:gd name="T22" fmla="*/ 1 w 17"/>
                <a:gd name="T23" fmla="*/ 2 h 60"/>
                <a:gd name="T24" fmla="*/ 1 w 17"/>
                <a:gd name="T25" fmla="*/ 1 h 60"/>
                <a:gd name="T26" fmla="*/ 1 w 17"/>
                <a:gd name="T27" fmla="*/ 1 h 60"/>
                <a:gd name="T28" fmla="*/ 1 w 17"/>
                <a:gd name="T29" fmla="*/ 1 h 60"/>
                <a:gd name="T30" fmla="*/ 1 w 17"/>
                <a:gd name="T31" fmla="*/ 1 h 60"/>
                <a:gd name="T32" fmla="*/ 1 w 17"/>
                <a:gd name="T33" fmla="*/ 1 h 60"/>
                <a:gd name="T34" fmla="*/ 1 w 17"/>
                <a:gd name="T35" fmla="*/ 1 h 60"/>
                <a:gd name="T36" fmla="*/ 1 w 17"/>
                <a:gd name="T37" fmla="*/ 1 h 60"/>
                <a:gd name="T38" fmla="*/ 1 w 17"/>
                <a:gd name="T39" fmla="*/ 0 h 60"/>
                <a:gd name="T40" fmla="*/ 2 w 17"/>
                <a:gd name="T41" fmla="*/ 1 h 60"/>
                <a:gd name="T42" fmla="*/ 2 w 17"/>
                <a:gd name="T43" fmla="*/ 1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
                <a:gd name="T67" fmla="*/ 0 h 60"/>
                <a:gd name="T68" fmla="*/ 17 w 17"/>
                <a:gd name="T69" fmla="*/ 60 h 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 h="60">
                  <a:moveTo>
                    <a:pt x="17" y="1"/>
                  </a:moveTo>
                  <a:lnTo>
                    <a:pt x="17" y="14"/>
                  </a:lnTo>
                  <a:lnTo>
                    <a:pt x="16" y="26"/>
                  </a:lnTo>
                  <a:lnTo>
                    <a:pt x="13" y="39"/>
                  </a:lnTo>
                  <a:lnTo>
                    <a:pt x="10" y="51"/>
                  </a:lnTo>
                  <a:lnTo>
                    <a:pt x="8" y="54"/>
                  </a:lnTo>
                  <a:lnTo>
                    <a:pt x="4" y="58"/>
                  </a:lnTo>
                  <a:lnTo>
                    <a:pt x="1" y="60"/>
                  </a:lnTo>
                  <a:lnTo>
                    <a:pt x="0" y="59"/>
                  </a:lnTo>
                  <a:lnTo>
                    <a:pt x="1" y="47"/>
                  </a:lnTo>
                  <a:lnTo>
                    <a:pt x="3" y="36"/>
                  </a:lnTo>
                  <a:lnTo>
                    <a:pt x="4" y="24"/>
                  </a:lnTo>
                  <a:lnTo>
                    <a:pt x="4" y="13"/>
                  </a:lnTo>
                  <a:lnTo>
                    <a:pt x="5" y="10"/>
                  </a:lnTo>
                  <a:lnTo>
                    <a:pt x="6" y="8"/>
                  </a:lnTo>
                  <a:lnTo>
                    <a:pt x="8" y="6"/>
                  </a:lnTo>
                  <a:lnTo>
                    <a:pt x="10" y="3"/>
                  </a:lnTo>
                  <a:lnTo>
                    <a:pt x="11" y="2"/>
                  </a:lnTo>
                  <a:lnTo>
                    <a:pt x="13" y="1"/>
                  </a:lnTo>
                  <a:lnTo>
                    <a:pt x="16" y="0"/>
                  </a:lnTo>
                  <a:lnTo>
                    <a:pt x="17" y="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4" name="Freeform 77"/>
            <p:cNvSpPr>
              <a:spLocks/>
            </p:cNvSpPr>
            <p:nvPr/>
          </p:nvSpPr>
          <p:spPr bwMode="auto">
            <a:xfrm>
              <a:off x="2405" y="3760"/>
              <a:ext cx="161" cy="232"/>
            </a:xfrm>
            <a:custGeom>
              <a:avLst/>
              <a:gdLst>
                <a:gd name="T0" fmla="*/ 20 w 322"/>
                <a:gd name="T1" fmla="*/ 1 h 462"/>
                <a:gd name="T2" fmla="*/ 19 w 322"/>
                <a:gd name="T3" fmla="*/ 1 h 462"/>
                <a:gd name="T4" fmla="*/ 17 w 322"/>
                <a:gd name="T5" fmla="*/ 2 h 462"/>
                <a:gd name="T6" fmla="*/ 15 w 322"/>
                <a:gd name="T7" fmla="*/ 3 h 462"/>
                <a:gd name="T8" fmla="*/ 14 w 322"/>
                <a:gd name="T9" fmla="*/ 4 h 462"/>
                <a:gd name="T10" fmla="*/ 13 w 322"/>
                <a:gd name="T11" fmla="*/ 5 h 462"/>
                <a:gd name="T12" fmla="*/ 12 w 322"/>
                <a:gd name="T13" fmla="*/ 6 h 462"/>
                <a:gd name="T14" fmla="*/ 11 w 322"/>
                <a:gd name="T15" fmla="*/ 7 h 462"/>
                <a:gd name="T16" fmla="*/ 10 w 322"/>
                <a:gd name="T17" fmla="*/ 9 h 462"/>
                <a:gd name="T18" fmla="*/ 10 w 322"/>
                <a:gd name="T19" fmla="*/ 10 h 462"/>
                <a:gd name="T20" fmla="*/ 9 w 322"/>
                <a:gd name="T21" fmla="*/ 13 h 462"/>
                <a:gd name="T22" fmla="*/ 7 w 322"/>
                <a:gd name="T23" fmla="*/ 16 h 462"/>
                <a:gd name="T24" fmla="*/ 6 w 322"/>
                <a:gd name="T25" fmla="*/ 19 h 462"/>
                <a:gd name="T26" fmla="*/ 5 w 322"/>
                <a:gd name="T27" fmla="*/ 22 h 462"/>
                <a:gd name="T28" fmla="*/ 3 w 322"/>
                <a:gd name="T29" fmla="*/ 25 h 462"/>
                <a:gd name="T30" fmla="*/ 1 w 322"/>
                <a:gd name="T31" fmla="*/ 28 h 462"/>
                <a:gd name="T32" fmla="*/ 1 w 322"/>
                <a:gd name="T33" fmla="*/ 29 h 462"/>
                <a:gd name="T34" fmla="*/ 1 w 322"/>
                <a:gd name="T35" fmla="*/ 29 h 462"/>
                <a:gd name="T36" fmla="*/ 1 w 322"/>
                <a:gd name="T37" fmla="*/ 30 h 462"/>
                <a:gd name="T38" fmla="*/ 0 w 322"/>
                <a:gd name="T39" fmla="*/ 30 h 462"/>
                <a:gd name="T40" fmla="*/ 0 w 322"/>
                <a:gd name="T41" fmla="*/ 29 h 462"/>
                <a:gd name="T42" fmla="*/ 1 w 322"/>
                <a:gd name="T43" fmla="*/ 28 h 462"/>
                <a:gd name="T44" fmla="*/ 1 w 322"/>
                <a:gd name="T45" fmla="*/ 27 h 462"/>
                <a:gd name="T46" fmla="*/ 1 w 322"/>
                <a:gd name="T47" fmla="*/ 26 h 462"/>
                <a:gd name="T48" fmla="*/ 3 w 322"/>
                <a:gd name="T49" fmla="*/ 25 h 462"/>
                <a:gd name="T50" fmla="*/ 3 w 322"/>
                <a:gd name="T51" fmla="*/ 23 h 462"/>
                <a:gd name="T52" fmla="*/ 3 w 322"/>
                <a:gd name="T53" fmla="*/ 21 h 462"/>
                <a:gd name="T54" fmla="*/ 5 w 322"/>
                <a:gd name="T55" fmla="*/ 19 h 462"/>
                <a:gd name="T56" fmla="*/ 5 w 322"/>
                <a:gd name="T57" fmla="*/ 17 h 462"/>
                <a:gd name="T58" fmla="*/ 6 w 322"/>
                <a:gd name="T59" fmla="*/ 16 h 462"/>
                <a:gd name="T60" fmla="*/ 7 w 322"/>
                <a:gd name="T61" fmla="*/ 14 h 462"/>
                <a:gd name="T62" fmla="*/ 9 w 322"/>
                <a:gd name="T63" fmla="*/ 12 h 462"/>
                <a:gd name="T64" fmla="*/ 10 w 322"/>
                <a:gd name="T65" fmla="*/ 10 h 462"/>
                <a:gd name="T66" fmla="*/ 10 w 322"/>
                <a:gd name="T67" fmla="*/ 9 h 462"/>
                <a:gd name="T68" fmla="*/ 10 w 322"/>
                <a:gd name="T69" fmla="*/ 8 h 462"/>
                <a:gd name="T70" fmla="*/ 11 w 322"/>
                <a:gd name="T71" fmla="*/ 7 h 462"/>
                <a:gd name="T72" fmla="*/ 11 w 322"/>
                <a:gd name="T73" fmla="*/ 6 h 462"/>
                <a:gd name="T74" fmla="*/ 12 w 322"/>
                <a:gd name="T75" fmla="*/ 5 h 462"/>
                <a:gd name="T76" fmla="*/ 13 w 322"/>
                <a:gd name="T77" fmla="*/ 4 h 462"/>
                <a:gd name="T78" fmla="*/ 14 w 322"/>
                <a:gd name="T79" fmla="*/ 3 h 462"/>
                <a:gd name="T80" fmla="*/ 15 w 322"/>
                <a:gd name="T81" fmla="*/ 2 h 462"/>
                <a:gd name="T82" fmla="*/ 17 w 322"/>
                <a:gd name="T83" fmla="*/ 2 h 462"/>
                <a:gd name="T84" fmla="*/ 18 w 322"/>
                <a:gd name="T85" fmla="*/ 1 h 462"/>
                <a:gd name="T86" fmla="*/ 19 w 322"/>
                <a:gd name="T87" fmla="*/ 1 h 462"/>
                <a:gd name="T88" fmla="*/ 20 w 322"/>
                <a:gd name="T89" fmla="*/ 0 h 462"/>
                <a:gd name="T90" fmla="*/ 20 w 322"/>
                <a:gd name="T91" fmla="*/ 1 h 462"/>
                <a:gd name="T92" fmla="*/ 20 w 322"/>
                <a:gd name="T93" fmla="*/ 1 h 462"/>
                <a:gd name="T94" fmla="*/ 20 w 322"/>
                <a:gd name="T95" fmla="*/ 1 h 462"/>
                <a:gd name="T96" fmla="*/ 20 w 322"/>
                <a:gd name="T97" fmla="*/ 1 h 462"/>
                <a:gd name="T98" fmla="*/ 20 w 322"/>
                <a:gd name="T99" fmla="*/ 1 h 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22"/>
                <a:gd name="T151" fmla="*/ 0 h 462"/>
                <a:gd name="T152" fmla="*/ 322 w 322"/>
                <a:gd name="T153" fmla="*/ 462 h 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22" h="462">
                  <a:moveTo>
                    <a:pt x="318" y="7"/>
                  </a:moveTo>
                  <a:lnTo>
                    <a:pt x="294" y="16"/>
                  </a:lnTo>
                  <a:lnTo>
                    <a:pt x="272" y="28"/>
                  </a:lnTo>
                  <a:lnTo>
                    <a:pt x="253" y="41"/>
                  </a:lnTo>
                  <a:lnTo>
                    <a:pt x="234" y="56"/>
                  </a:lnTo>
                  <a:lnTo>
                    <a:pt x="218" y="74"/>
                  </a:lnTo>
                  <a:lnTo>
                    <a:pt x="202" y="92"/>
                  </a:lnTo>
                  <a:lnTo>
                    <a:pt x="187" y="112"/>
                  </a:lnTo>
                  <a:lnTo>
                    <a:pt x="173" y="134"/>
                  </a:lnTo>
                  <a:lnTo>
                    <a:pt x="160" y="157"/>
                  </a:lnTo>
                  <a:lnTo>
                    <a:pt x="142" y="195"/>
                  </a:lnTo>
                  <a:lnTo>
                    <a:pt x="120" y="243"/>
                  </a:lnTo>
                  <a:lnTo>
                    <a:pt x="96" y="297"/>
                  </a:lnTo>
                  <a:lnTo>
                    <a:pt x="71" y="350"/>
                  </a:lnTo>
                  <a:lnTo>
                    <a:pt x="46" y="399"/>
                  </a:lnTo>
                  <a:lnTo>
                    <a:pt x="27" y="436"/>
                  </a:lnTo>
                  <a:lnTo>
                    <a:pt x="12" y="457"/>
                  </a:lnTo>
                  <a:lnTo>
                    <a:pt x="8" y="460"/>
                  </a:lnTo>
                  <a:lnTo>
                    <a:pt x="4" y="462"/>
                  </a:lnTo>
                  <a:lnTo>
                    <a:pt x="0" y="462"/>
                  </a:lnTo>
                  <a:lnTo>
                    <a:pt x="0" y="457"/>
                  </a:lnTo>
                  <a:lnTo>
                    <a:pt x="5" y="445"/>
                  </a:lnTo>
                  <a:lnTo>
                    <a:pt x="12" y="429"/>
                  </a:lnTo>
                  <a:lnTo>
                    <a:pt x="22" y="408"/>
                  </a:lnTo>
                  <a:lnTo>
                    <a:pt x="33" y="385"/>
                  </a:lnTo>
                  <a:lnTo>
                    <a:pt x="45" y="358"/>
                  </a:lnTo>
                  <a:lnTo>
                    <a:pt x="59" y="330"/>
                  </a:lnTo>
                  <a:lnTo>
                    <a:pt x="74" y="301"/>
                  </a:lnTo>
                  <a:lnTo>
                    <a:pt x="89" y="271"/>
                  </a:lnTo>
                  <a:lnTo>
                    <a:pt x="104" y="241"/>
                  </a:lnTo>
                  <a:lnTo>
                    <a:pt x="119" y="212"/>
                  </a:lnTo>
                  <a:lnTo>
                    <a:pt x="134" y="184"/>
                  </a:lnTo>
                  <a:lnTo>
                    <a:pt x="148" y="159"/>
                  </a:lnTo>
                  <a:lnTo>
                    <a:pt x="162" y="136"/>
                  </a:lnTo>
                  <a:lnTo>
                    <a:pt x="173" y="116"/>
                  </a:lnTo>
                  <a:lnTo>
                    <a:pt x="182" y="100"/>
                  </a:lnTo>
                  <a:lnTo>
                    <a:pt x="190" y="90"/>
                  </a:lnTo>
                  <a:lnTo>
                    <a:pt x="203" y="75"/>
                  </a:lnTo>
                  <a:lnTo>
                    <a:pt x="217" y="60"/>
                  </a:lnTo>
                  <a:lnTo>
                    <a:pt x="232" y="45"/>
                  </a:lnTo>
                  <a:lnTo>
                    <a:pt x="248" y="32"/>
                  </a:lnTo>
                  <a:lnTo>
                    <a:pt x="264" y="21"/>
                  </a:lnTo>
                  <a:lnTo>
                    <a:pt x="282" y="11"/>
                  </a:lnTo>
                  <a:lnTo>
                    <a:pt x="302" y="5"/>
                  </a:lnTo>
                  <a:lnTo>
                    <a:pt x="322" y="0"/>
                  </a:lnTo>
                  <a:lnTo>
                    <a:pt x="322" y="1"/>
                  </a:lnTo>
                  <a:lnTo>
                    <a:pt x="320" y="3"/>
                  </a:lnTo>
                  <a:lnTo>
                    <a:pt x="319" y="6"/>
                  </a:lnTo>
                  <a:lnTo>
                    <a:pt x="318" y="7"/>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5" name="Freeform 78"/>
            <p:cNvSpPr>
              <a:spLocks/>
            </p:cNvSpPr>
            <p:nvPr/>
          </p:nvSpPr>
          <p:spPr bwMode="auto">
            <a:xfrm>
              <a:off x="2509" y="4323"/>
              <a:ext cx="42" cy="112"/>
            </a:xfrm>
            <a:custGeom>
              <a:avLst/>
              <a:gdLst>
                <a:gd name="T0" fmla="*/ 1 w 84"/>
                <a:gd name="T1" fmla="*/ 14 h 222"/>
                <a:gd name="T2" fmla="*/ 1 w 84"/>
                <a:gd name="T3" fmla="*/ 13 h 222"/>
                <a:gd name="T4" fmla="*/ 3 w 84"/>
                <a:gd name="T5" fmla="*/ 11 h 222"/>
                <a:gd name="T6" fmla="*/ 3 w 84"/>
                <a:gd name="T7" fmla="*/ 10 h 222"/>
                <a:gd name="T8" fmla="*/ 3 w 84"/>
                <a:gd name="T9" fmla="*/ 8 h 222"/>
                <a:gd name="T10" fmla="*/ 5 w 84"/>
                <a:gd name="T11" fmla="*/ 6 h 222"/>
                <a:gd name="T12" fmla="*/ 5 w 84"/>
                <a:gd name="T13" fmla="*/ 4 h 222"/>
                <a:gd name="T14" fmla="*/ 5 w 84"/>
                <a:gd name="T15" fmla="*/ 3 h 222"/>
                <a:gd name="T16" fmla="*/ 5 w 84"/>
                <a:gd name="T17" fmla="*/ 1 h 222"/>
                <a:gd name="T18" fmla="*/ 5 w 84"/>
                <a:gd name="T19" fmla="*/ 1 h 222"/>
                <a:gd name="T20" fmla="*/ 5 w 84"/>
                <a:gd name="T21" fmla="*/ 1 h 222"/>
                <a:gd name="T22" fmla="*/ 5 w 84"/>
                <a:gd name="T23" fmla="*/ 0 h 222"/>
                <a:gd name="T24" fmla="*/ 5 w 84"/>
                <a:gd name="T25" fmla="*/ 0 h 222"/>
                <a:gd name="T26" fmla="*/ 3 w 84"/>
                <a:gd name="T27" fmla="*/ 2 h 222"/>
                <a:gd name="T28" fmla="*/ 3 w 84"/>
                <a:gd name="T29" fmla="*/ 4 h 222"/>
                <a:gd name="T30" fmla="*/ 3 w 84"/>
                <a:gd name="T31" fmla="*/ 5 h 222"/>
                <a:gd name="T32" fmla="*/ 3 w 84"/>
                <a:gd name="T33" fmla="*/ 7 h 222"/>
                <a:gd name="T34" fmla="*/ 1 w 84"/>
                <a:gd name="T35" fmla="*/ 9 h 222"/>
                <a:gd name="T36" fmla="*/ 1 w 84"/>
                <a:gd name="T37" fmla="*/ 10 h 222"/>
                <a:gd name="T38" fmla="*/ 1 w 84"/>
                <a:gd name="T39" fmla="*/ 12 h 222"/>
                <a:gd name="T40" fmla="*/ 0 w 84"/>
                <a:gd name="T41" fmla="*/ 13 h 222"/>
                <a:gd name="T42" fmla="*/ 1 w 84"/>
                <a:gd name="T43" fmla="*/ 14 h 222"/>
                <a:gd name="T44" fmla="*/ 1 w 84"/>
                <a:gd name="T45" fmla="*/ 14 h 222"/>
                <a:gd name="T46" fmla="*/ 1 w 84"/>
                <a:gd name="T47" fmla="*/ 15 h 222"/>
                <a:gd name="T48" fmla="*/ 1 w 84"/>
                <a:gd name="T49" fmla="*/ 14 h 222"/>
                <a:gd name="T50" fmla="*/ 1 w 84"/>
                <a:gd name="T51" fmla="*/ 14 h 2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
                <a:gd name="T79" fmla="*/ 0 h 222"/>
                <a:gd name="T80" fmla="*/ 84 w 84"/>
                <a:gd name="T81" fmla="*/ 222 h 22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 h="222">
                  <a:moveTo>
                    <a:pt x="15" y="221"/>
                  </a:moveTo>
                  <a:lnTo>
                    <a:pt x="27" y="197"/>
                  </a:lnTo>
                  <a:lnTo>
                    <a:pt x="39" y="172"/>
                  </a:lnTo>
                  <a:lnTo>
                    <a:pt x="49" y="145"/>
                  </a:lnTo>
                  <a:lnTo>
                    <a:pt x="59" y="119"/>
                  </a:lnTo>
                  <a:lnTo>
                    <a:pt x="68" y="92"/>
                  </a:lnTo>
                  <a:lnTo>
                    <a:pt x="74" y="64"/>
                  </a:lnTo>
                  <a:lnTo>
                    <a:pt x="80" y="37"/>
                  </a:lnTo>
                  <a:lnTo>
                    <a:pt x="84" y="10"/>
                  </a:lnTo>
                  <a:lnTo>
                    <a:pt x="83" y="7"/>
                  </a:lnTo>
                  <a:lnTo>
                    <a:pt x="79" y="3"/>
                  </a:lnTo>
                  <a:lnTo>
                    <a:pt x="76" y="0"/>
                  </a:lnTo>
                  <a:lnTo>
                    <a:pt x="73" y="0"/>
                  </a:lnTo>
                  <a:lnTo>
                    <a:pt x="63" y="25"/>
                  </a:lnTo>
                  <a:lnTo>
                    <a:pt x="55" y="52"/>
                  </a:lnTo>
                  <a:lnTo>
                    <a:pt x="47" y="78"/>
                  </a:lnTo>
                  <a:lnTo>
                    <a:pt x="39" y="104"/>
                  </a:lnTo>
                  <a:lnTo>
                    <a:pt x="31" y="130"/>
                  </a:lnTo>
                  <a:lnTo>
                    <a:pt x="23" y="157"/>
                  </a:lnTo>
                  <a:lnTo>
                    <a:pt x="12" y="182"/>
                  </a:lnTo>
                  <a:lnTo>
                    <a:pt x="0" y="207"/>
                  </a:lnTo>
                  <a:lnTo>
                    <a:pt x="1" y="212"/>
                  </a:lnTo>
                  <a:lnTo>
                    <a:pt x="5" y="218"/>
                  </a:lnTo>
                  <a:lnTo>
                    <a:pt x="10" y="222"/>
                  </a:lnTo>
                  <a:lnTo>
                    <a:pt x="15" y="221"/>
                  </a:lnTo>
                  <a:close/>
                </a:path>
              </a:pathLst>
            </a:custGeom>
            <a:solidFill>
              <a:srgbClr val="000000"/>
            </a:solidFill>
            <a:ln w="9525">
              <a:noFill/>
              <a:round/>
              <a:headEnd/>
              <a:tailEnd/>
            </a:ln>
          </p:spPr>
          <p:txBody>
            <a:bodyPr/>
            <a:lstStyle/>
            <a:p>
              <a:endParaRPr lang="en-US">
                <a:latin typeface="Comic Sans MS" pitchFamily="66" charset="0"/>
              </a:endParaRPr>
            </a:p>
          </p:txBody>
        </p:sp>
        <p:sp>
          <p:nvSpPr>
            <p:cNvPr id="52306" name="Freeform 79"/>
            <p:cNvSpPr>
              <a:spLocks/>
            </p:cNvSpPr>
            <p:nvPr/>
          </p:nvSpPr>
          <p:spPr bwMode="auto">
            <a:xfrm>
              <a:off x="2555" y="3734"/>
              <a:ext cx="93" cy="40"/>
            </a:xfrm>
            <a:custGeom>
              <a:avLst/>
              <a:gdLst>
                <a:gd name="T0" fmla="*/ 1 w 184"/>
                <a:gd name="T1" fmla="*/ 5 h 79"/>
                <a:gd name="T2" fmla="*/ 2 w 184"/>
                <a:gd name="T3" fmla="*/ 5 h 79"/>
                <a:gd name="T4" fmla="*/ 4 w 184"/>
                <a:gd name="T5" fmla="*/ 4 h 79"/>
                <a:gd name="T6" fmla="*/ 5 w 184"/>
                <a:gd name="T7" fmla="*/ 3 h 79"/>
                <a:gd name="T8" fmla="*/ 6 w 184"/>
                <a:gd name="T9" fmla="*/ 3 h 79"/>
                <a:gd name="T10" fmla="*/ 8 w 184"/>
                <a:gd name="T11" fmla="*/ 2 h 79"/>
                <a:gd name="T12" fmla="*/ 9 w 184"/>
                <a:gd name="T13" fmla="*/ 2 h 79"/>
                <a:gd name="T14" fmla="*/ 11 w 184"/>
                <a:gd name="T15" fmla="*/ 1 h 79"/>
                <a:gd name="T16" fmla="*/ 12 w 184"/>
                <a:gd name="T17" fmla="*/ 1 h 79"/>
                <a:gd name="T18" fmla="*/ 12 w 184"/>
                <a:gd name="T19" fmla="*/ 1 h 79"/>
                <a:gd name="T20" fmla="*/ 12 w 184"/>
                <a:gd name="T21" fmla="*/ 1 h 79"/>
                <a:gd name="T22" fmla="*/ 12 w 184"/>
                <a:gd name="T23" fmla="*/ 1 h 79"/>
                <a:gd name="T24" fmla="*/ 12 w 184"/>
                <a:gd name="T25" fmla="*/ 0 h 79"/>
                <a:gd name="T26" fmla="*/ 10 w 184"/>
                <a:gd name="T27" fmla="*/ 1 h 79"/>
                <a:gd name="T28" fmla="*/ 9 w 184"/>
                <a:gd name="T29" fmla="*/ 1 h 79"/>
                <a:gd name="T30" fmla="*/ 7 w 184"/>
                <a:gd name="T31" fmla="*/ 1 h 79"/>
                <a:gd name="T32" fmla="*/ 6 w 184"/>
                <a:gd name="T33" fmla="*/ 2 h 79"/>
                <a:gd name="T34" fmla="*/ 4 w 184"/>
                <a:gd name="T35" fmla="*/ 3 h 79"/>
                <a:gd name="T36" fmla="*/ 3 w 184"/>
                <a:gd name="T37" fmla="*/ 3 h 79"/>
                <a:gd name="T38" fmla="*/ 2 w 184"/>
                <a:gd name="T39" fmla="*/ 4 h 79"/>
                <a:gd name="T40" fmla="*/ 0 w 184"/>
                <a:gd name="T41" fmla="*/ 5 h 79"/>
                <a:gd name="T42" fmla="*/ 0 w 184"/>
                <a:gd name="T43" fmla="*/ 5 h 79"/>
                <a:gd name="T44" fmla="*/ 1 w 184"/>
                <a:gd name="T45" fmla="*/ 5 h 79"/>
                <a:gd name="T46" fmla="*/ 1 w 184"/>
                <a:gd name="T47" fmla="*/ 5 h 79"/>
                <a:gd name="T48" fmla="*/ 1 w 184"/>
                <a:gd name="T49" fmla="*/ 5 h 79"/>
                <a:gd name="T50" fmla="*/ 1 w 184"/>
                <a:gd name="T51" fmla="*/ 5 h 7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4"/>
                <a:gd name="T79" fmla="*/ 0 h 79"/>
                <a:gd name="T80" fmla="*/ 184 w 184"/>
                <a:gd name="T81" fmla="*/ 79 h 7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4" h="79">
                  <a:moveTo>
                    <a:pt x="8" y="79"/>
                  </a:moveTo>
                  <a:lnTo>
                    <a:pt x="30" y="69"/>
                  </a:lnTo>
                  <a:lnTo>
                    <a:pt x="51" y="58"/>
                  </a:lnTo>
                  <a:lnTo>
                    <a:pt x="72" y="47"/>
                  </a:lnTo>
                  <a:lnTo>
                    <a:pt x="93" y="37"/>
                  </a:lnTo>
                  <a:lnTo>
                    <a:pt x="115" y="28"/>
                  </a:lnTo>
                  <a:lnTo>
                    <a:pt x="138" y="20"/>
                  </a:lnTo>
                  <a:lnTo>
                    <a:pt x="160" y="13"/>
                  </a:lnTo>
                  <a:lnTo>
                    <a:pt x="184" y="7"/>
                  </a:lnTo>
                  <a:lnTo>
                    <a:pt x="184" y="6"/>
                  </a:lnTo>
                  <a:lnTo>
                    <a:pt x="183" y="3"/>
                  </a:lnTo>
                  <a:lnTo>
                    <a:pt x="181" y="1"/>
                  </a:lnTo>
                  <a:lnTo>
                    <a:pt x="180" y="0"/>
                  </a:lnTo>
                  <a:lnTo>
                    <a:pt x="155" y="2"/>
                  </a:lnTo>
                  <a:lnTo>
                    <a:pt x="132" y="8"/>
                  </a:lnTo>
                  <a:lnTo>
                    <a:pt x="109" y="16"/>
                  </a:lnTo>
                  <a:lnTo>
                    <a:pt x="86" y="25"/>
                  </a:lnTo>
                  <a:lnTo>
                    <a:pt x="64" y="37"/>
                  </a:lnTo>
                  <a:lnTo>
                    <a:pt x="43" y="47"/>
                  </a:lnTo>
                  <a:lnTo>
                    <a:pt x="22" y="59"/>
                  </a:lnTo>
                  <a:lnTo>
                    <a:pt x="0" y="70"/>
                  </a:lnTo>
                  <a:lnTo>
                    <a:pt x="0" y="73"/>
                  </a:lnTo>
                  <a:lnTo>
                    <a:pt x="2" y="76"/>
                  </a:lnTo>
                  <a:lnTo>
                    <a:pt x="5" y="79"/>
                  </a:lnTo>
                  <a:lnTo>
                    <a:pt x="8" y="79"/>
                  </a:lnTo>
                  <a:close/>
                </a:path>
              </a:pathLst>
            </a:custGeom>
            <a:solidFill>
              <a:srgbClr val="000000"/>
            </a:solidFill>
            <a:ln w="9525">
              <a:noFill/>
              <a:round/>
              <a:headEnd/>
              <a:tailEnd/>
            </a:ln>
          </p:spPr>
          <p:txBody>
            <a:bodyPr/>
            <a:lstStyle/>
            <a:p>
              <a:endParaRPr lang="en-US">
                <a:latin typeface="Comic Sans MS" pitchFamily="66" charset="0"/>
              </a:endParaRPr>
            </a:p>
          </p:txBody>
        </p:sp>
      </p:grpSp>
      <p:sp>
        <p:nvSpPr>
          <p:cNvPr id="82" name="Footer Placeholder 81"/>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6"/>
          <p:cNvSpPr txBox="1">
            <a:spLocks noChangeArrowheads="1"/>
          </p:cNvSpPr>
          <p:nvPr/>
        </p:nvSpPr>
        <p:spPr bwMode="auto">
          <a:xfrm>
            <a:off x="990600" y="1524000"/>
            <a:ext cx="7162800" cy="4800600"/>
          </a:xfrm>
          <a:prstGeom prst="rect">
            <a:avLst/>
          </a:prstGeom>
          <a:solidFill>
            <a:srgbClr val="9B2007"/>
          </a:solidFill>
          <a:ln w="9525">
            <a:noFill/>
            <a:miter lim="800000"/>
            <a:headEnd/>
            <a:tailEnd/>
          </a:ln>
        </p:spPr>
        <p:txBody>
          <a:bodyPr>
            <a:spAutoFit/>
          </a:bodyPr>
          <a:lstStyle/>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a:p>
            <a:endParaRPr lang="en-US">
              <a:latin typeface="Comic Sans MS" pitchFamily="66" charset="0"/>
            </a:endParaRPr>
          </a:p>
        </p:txBody>
      </p:sp>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Determining Text Complexity</a:t>
            </a:r>
          </a:p>
        </p:txBody>
      </p:sp>
      <p:sp>
        <p:nvSpPr>
          <p:cNvPr id="4" name="TextBox 3"/>
          <p:cNvSpPr txBox="1"/>
          <p:nvPr/>
        </p:nvSpPr>
        <p:spPr>
          <a:xfrm>
            <a:off x="1600200" y="1752600"/>
            <a:ext cx="5867400" cy="4647426"/>
          </a:xfrm>
          <a:prstGeom prst="rect">
            <a:avLst/>
          </a:prstGeom>
          <a:effectLst>
            <a:glow rad="228600">
              <a:schemeClr val="accent5">
                <a:satMod val="175000"/>
                <a:alpha val="40000"/>
              </a:schemeClr>
            </a:glow>
            <a:outerShdw blurRad="50800" dist="38100" dir="2700000" algn="tl" rotWithShape="0">
              <a:prstClr val="black">
                <a:alpha val="40000"/>
              </a:prstClr>
            </a:outerShdw>
          </a:effectLst>
          <a:scene3d>
            <a:camera prst="orthographicFront">
              <a:rot lat="0" lon="0" rev="0"/>
            </a:camera>
            <a:lightRig rig="balanced" dir="tl">
              <a:rot lat="0" lon="0" rev="3000000"/>
            </a:lightRig>
          </a:scene3d>
          <a:sp3d prstMaterial="softEdge">
            <a:bevelT prst="relaxedInset"/>
          </a:sp3d>
        </p:spPr>
        <p:style>
          <a:lnRef idx="1">
            <a:schemeClr val="accent4"/>
          </a:lnRef>
          <a:fillRef idx="3">
            <a:schemeClr val="accent4"/>
          </a:fillRef>
          <a:effectRef idx="2">
            <a:schemeClr val="accent4"/>
          </a:effectRef>
          <a:fontRef idx="minor">
            <a:schemeClr val="lt1"/>
          </a:fontRef>
        </p:style>
        <p:txBody>
          <a:bodyPr>
            <a:spAutoFit/>
          </a:bodyPr>
          <a:lstStyle/>
          <a:p>
            <a:pPr lvl="1" algn="ctr"/>
            <a:endParaRPr lang="en-US" sz="1200" b="1" dirty="0">
              <a:solidFill>
                <a:schemeClr val="accent1"/>
              </a:solidFill>
              <a:effectLst>
                <a:outerShdw blurRad="38100" dist="38100" dir="2700000" algn="tl">
                  <a:srgbClr val="000000"/>
                </a:outerShdw>
              </a:effectLst>
              <a:latin typeface="Comic Sans MS" pitchFamily="66" charset="0"/>
              <a:ea typeface="ＭＳ Ｐゴシック" pitchFamily="34" charset="-128"/>
            </a:endParaRPr>
          </a:p>
          <a:p>
            <a:pPr lvl="1" algn="ctr"/>
            <a:r>
              <a:rPr lang="en-US" sz="3600" b="1" dirty="0">
                <a:solidFill>
                  <a:schemeClr val="tx1"/>
                </a:solidFill>
                <a:latin typeface="Comic Sans MS" pitchFamily="66" charset="0"/>
                <a:ea typeface="ＭＳ Ｐゴシック" pitchFamily="34" charset="-128"/>
              </a:rPr>
              <a:t>All </a:t>
            </a:r>
            <a:r>
              <a:rPr lang="en-US" sz="3600" b="1" dirty="0" err="1">
                <a:solidFill>
                  <a:schemeClr val="tx1"/>
                </a:solidFill>
                <a:latin typeface="Comic Sans MS" pitchFamily="66" charset="0"/>
                <a:ea typeface="ＭＳ Ｐゴシック" pitchFamily="34" charset="-128"/>
              </a:rPr>
              <a:t>Lexile</a:t>
            </a:r>
            <a:r>
              <a:rPr lang="en-US" sz="3600" b="1" dirty="0">
                <a:solidFill>
                  <a:schemeClr val="tx1"/>
                </a:solidFill>
                <a:latin typeface="Comic Sans MS" pitchFamily="66" charset="0"/>
                <a:ea typeface="ＭＳ Ｐゴシック" pitchFamily="34" charset="-128"/>
              </a:rPr>
              <a:t> Scores are not </a:t>
            </a:r>
          </a:p>
          <a:p>
            <a:pPr lvl="1" algn="ctr">
              <a:spcAft>
                <a:spcPts val="1200"/>
              </a:spcAft>
            </a:pPr>
            <a:r>
              <a:rPr lang="en-US" sz="3600" b="1" dirty="0">
                <a:solidFill>
                  <a:schemeClr val="tx1"/>
                </a:solidFill>
                <a:latin typeface="Comic Sans MS" pitchFamily="66" charset="0"/>
                <a:ea typeface="ＭＳ Ｐゴシック" pitchFamily="34" charset="-128"/>
              </a:rPr>
              <a:t>created equally!</a:t>
            </a:r>
          </a:p>
          <a:p>
            <a:pPr lvl="1" algn="ctr">
              <a:spcAft>
                <a:spcPts val="1200"/>
              </a:spcAft>
            </a:pPr>
            <a:endParaRPr lang="en-US" sz="32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lvl="1" algn="ctr">
              <a:spcAft>
                <a:spcPts val="1200"/>
              </a:spcAft>
            </a:pPr>
            <a:endParaRPr lang="en-US" sz="32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lvl="1" algn="ctr">
              <a:spcAft>
                <a:spcPts val="1200"/>
              </a:spcAft>
            </a:pPr>
            <a:endParaRPr lang="en-US" sz="32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sz="20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sz="2000" dirty="0">
              <a:solidFill>
                <a:srgbClr val="FFFFFF"/>
              </a:solidFill>
              <a:latin typeface="Comic Sans MS" pitchFamily="66" charset="0"/>
              <a:ea typeface="ＭＳ Ｐゴシック" pitchFamily="34" charset="-128"/>
            </a:endParaRPr>
          </a:p>
        </p:txBody>
      </p:sp>
      <p:pic>
        <p:nvPicPr>
          <p:cNvPr id="4098" name="Picture 2" descr="C:\Users\croe\AppData\Local\Microsoft\Windows\Temporary Internet Files\Content.IE5\E5398IAT\MC900318880[1].wmf"/>
          <p:cNvPicPr>
            <a:picLocks noChangeAspect="1" noChangeArrowheads="1"/>
          </p:cNvPicPr>
          <p:nvPr/>
        </p:nvPicPr>
        <p:blipFill>
          <a:blip r:embed="rId3" cstate="print"/>
          <a:srcRect/>
          <a:stretch>
            <a:fillRect/>
          </a:stretch>
        </p:blipFill>
        <p:spPr bwMode="auto">
          <a:xfrm>
            <a:off x="3429000" y="3962400"/>
            <a:ext cx="2131314" cy="1867437"/>
          </a:xfrm>
          <a:prstGeom prst="rect">
            <a:avLst/>
          </a:prstGeom>
          <a:noFill/>
          <a:effectLst>
            <a:glow rad="228600">
              <a:schemeClr val="accent4">
                <a:satMod val="175000"/>
                <a:alpha val="40000"/>
              </a:schemeClr>
            </a:glow>
          </a:effectLst>
        </p:spPr>
      </p:pic>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Autofit/>
          </a:bodyPr>
          <a:lstStyle/>
          <a:p>
            <a:pPr lvl="1" algn="ctr" eaLnBrk="1" hangingPunct="1">
              <a:spcAft>
                <a:spcPts val="0"/>
              </a:spcAft>
              <a:defRPr/>
            </a:pPr>
            <a:r>
              <a:rPr lang="en-US" sz="4400" b="1" dirty="0" smtClean="0">
                <a:solidFill>
                  <a:schemeClr val="tx1"/>
                </a:solidFill>
                <a:latin typeface="Comic Sans MS" pitchFamily="66" charset="0"/>
              </a:rPr>
              <a:t>All </a:t>
            </a:r>
            <a:r>
              <a:rPr lang="en-US" sz="4400" b="1" dirty="0" err="1" smtClean="0">
                <a:solidFill>
                  <a:schemeClr val="tx1"/>
                </a:solidFill>
                <a:latin typeface="Comic Sans MS" pitchFamily="66" charset="0"/>
              </a:rPr>
              <a:t>Lexile</a:t>
            </a:r>
            <a:r>
              <a:rPr lang="en-US" sz="4400" b="1" dirty="0" smtClean="0">
                <a:solidFill>
                  <a:schemeClr val="tx1"/>
                </a:solidFill>
                <a:latin typeface="Comic Sans MS" pitchFamily="66" charset="0"/>
              </a:rPr>
              <a:t> Scores are not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created equally!</a:t>
            </a:r>
          </a:p>
        </p:txBody>
      </p:sp>
      <p:sp>
        <p:nvSpPr>
          <p:cNvPr id="6" name="TextBox 5"/>
          <p:cNvSpPr txBox="1"/>
          <p:nvPr/>
        </p:nvSpPr>
        <p:spPr>
          <a:xfrm>
            <a:off x="685800" y="1524000"/>
            <a:ext cx="7772400" cy="4616648"/>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algn="ctr"/>
            <a:r>
              <a:rPr lang="en-US" sz="3200" dirty="0">
                <a:solidFill>
                  <a:schemeClr val="tx1"/>
                </a:solidFill>
                <a:latin typeface="Comic Sans MS" pitchFamily="66" charset="0"/>
                <a:ea typeface="ＭＳ Ｐゴシック" pitchFamily="34" charset="-128"/>
              </a:rPr>
              <a:t>Compare these </a:t>
            </a:r>
            <a:r>
              <a:rPr lang="en-US" sz="3200" dirty="0" err="1">
                <a:solidFill>
                  <a:schemeClr val="tx1"/>
                </a:solidFill>
                <a:latin typeface="Comic Sans MS" pitchFamily="66" charset="0"/>
                <a:ea typeface="ＭＳ Ｐゴシック" pitchFamily="34" charset="-128"/>
              </a:rPr>
              <a:t>lexile</a:t>
            </a:r>
            <a:r>
              <a:rPr lang="en-US" sz="3200" dirty="0">
                <a:solidFill>
                  <a:schemeClr val="tx1"/>
                </a:solidFill>
                <a:latin typeface="Comic Sans MS" pitchFamily="66" charset="0"/>
                <a:ea typeface="ＭＳ Ｐゴシック" pitchFamily="34" charset="-128"/>
              </a:rPr>
              <a:t> scores . . .</a:t>
            </a:r>
          </a:p>
          <a:p>
            <a:endParaRPr lang="en-US" sz="3200" dirty="0">
              <a:solidFill>
                <a:schemeClr val="tx1"/>
              </a:solidFill>
              <a:latin typeface="Comic Sans MS" pitchFamily="66" charset="0"/>
              <a:ea typeface="ＭＳ Ｐゴシック" pitchFamily="34" charset="-128"/>
            </a:endParaRPr>
          </a:p>
          <a:p>
            <a:r>
              <a:rPr lang="en-US" sz="3200" dirty="0">
                <a:solidFill>
                  <a:schemeClr val="tx1"/>
                </a:solidFill>
                <a:latin typeface="Comic Sans MS" pitchFamily="66" charset="0"/>
                <a:ea typeface="ＭＳ Ｐゴシック" pitchFamily="34" charset="-128"/>
              </a:rPr>
              <a:t>    </a:t>
            </a:r>
            <a:r>
              <a:rPr lang="en-US" sz="3200" dirty="0" smtClean="0">
                <a:solidFill>
                  <a:schemeClr val="tx1"/>
                </a:solidFill>
                <a:latin typeface="Comic Sans MS" pitchFamily="66" charset="0"/>
                <a:ea typeface="ＭＳ Ｐゴシック" pitchFamily="34" charset="-128"/>
              </a:rPr>
              <a:t>   </a:t>
            </a:r>
            <a:r>
              <a:rPr lang="en-US" sz="2800" dirty="0" err="1">
                <a:solidFill>
                  <a:schemeClr val="tx1"/>
                </a:solidFill>
                <a:latin typeface="Comic Sans MS" pitchFamily="66" charset="0"/>
                <a:ea typeface="ＭＳ Ｐゴシック" pitchFamily="34" charset="-128"/>
              </a:rPr>
              <a:t>Lexile</a:t>
            </a:r>
            <a:r>
              <a:rPr lang="en-US" sz="2800" dirty="0">
                <a:solidFill>
                  <a:schemeClr val="tx1"/>
                </a:solidFill>
                <a:latin typeface="Comic Sans MS" pitchFamily="66" charset="0"/>
                <a:ea typeface="ＭＳ Ｐゴシック" pitchFamily="34" charset="-128"/>
              </a:rPr>
              <a:t> 770	         </a:t>
            </a:r>
            <a:r>
              <a:rPr lang="en-US" sz="2800" dirty="0" smtClean="0">
                <a:solidFill>
                  <a:schemeClr val="tx1"/>
                </a:solidFill>
                <a:latin typeface="Comic Sans MS" pitchFamily="66" charset="0"/>
                <a:ea typeface="ＭＳ Ｐゴシック" pitchFamily="34" charset="-128"/>
              </a:rPr>
              <a:t>            </a:t>
            </a:r>
            <a:r>
              <a:rPr lang="en-US" sz="2800" dirty="0" err="1">
                <a:solidFill>
                  <a:schemeClr val="tx1"/>
                </a:solidFill>
                <a:latin typeface="Comic Sans MS" pitchFamily="66" charset="0"/>
                <a:ea typeface="ＭＳ Ｐゴシック" pitchFamily="34" charset="-128"/>
              </a:rPr>
              <a:t>Lexile</a:t>
            </a:r>
            <a:r>
              <a:rPr lang="en-US" sz="2800" dirty="0">
                <a:solidFill>
                  <a:schemeClr val="tx1"/>
                </a:solidFill>
                <a:latin typeface="Comic Sans MS" pitchFamily="66" charset="0"/>
                <a:ea typeface="ＭＳ Ｐゴシック" pitchFamily="34" charset="-128"/>
              </a:rPr>
              <a:t> 710</a:t>
            </a:r>
          </a:p>
          <a:p>
            <a:endParaRPr lang="en-US" sz="3200" b="1" dirty="0">
              <a:solidFill>
                <a:schemeClr val="tx1"/>
              </a:solidFill>
              <a:effectLst>
                <a:outerShdw blurRad="38100" dist="38100" dir="2700000" algn="tl">
                  <a:srgbClr val="000000"/>
                </a:outerShdw>
              </a:effectLst>
              <a:ea typeface="ＭＳ Ｐゴシック" pitchFamily="34" charset="-128"/>
            </a:endParaRPr>
          </a:p>
          <a:p>
            <a:pPr lvl="1" algn="ctr">
              <a:spcAft>
                <a:spcPts val="1200"/>
              </a:spcAft>
            </a:pPr>
            <a:endParaRPr lang="en-US" sz="3200" b="1" dirty="0">
              <a:solidFill>
                <a:schemeClr val="tx1"/>
              </a:solidFill>
              <a:effectLst>
                <a:outerShdw blurRad="38100" dist="38100" dir="2700000" algn="tl">
                  <a:srgbClr val="000000"/>
                </a:outerShdw>
              </a:effectLst>
              <a:ea typeface="ＭＳ Ｐゴシック" pitchFamily="34" charset="-128"/>
            </a:endParaRPr>
          </a:p>
          <a:p>
            <a:pPr lvl="1" algn="ctr">
              <a:spcAft>
                <a:spcPts val="1200"/>
              </a:spcAft>
            </a:pPr>
            <a:endParaRPr lang="en-US" sz="3200" b="1" dirty="0">
              <a:solidFill>
                <a:schemeClr val="tx1"/>
              </a:solidFill>
              <a:effectLst>
                <a:outerShdw blurRad="38100" dist="38100" dir="2700000" algn="tl">
                  <a:srgbClr val="000000"/>
                </a:outerShdw>
              </a:effectLst>
              <a:ea typeface="ＭＳ Ｐゴシック" pitchFamily="34" charset="-128"/>
            </a:endParaRPr>
          </a:p>
          <a:p>
            <a:pPr lvl="1" algn="ctr">
              <a:spcAft>
                <a:spcPts val="1200"/>
              </a:spcAft>
            </a:pPr>
            <a:endParaRPr lang="en-US" sz="3200" b="1" dirty="0">
              <a:solidFill>
                <a:schemeClr val="tx1"/>
              </a:solidFill>
              <a:effectLst>
                <a:outerShdw blurRad="38100" dist="38100" dir="2700000" algn="tl">
                  <a:srgbClr val="000000"/>
                </a:outerShdw>
              </a:effectLst>
              <a:ea typeface="ＭＳ Ｐゴシック" pitchFamily="34" charset="-128"/>
            </a:endParaRPr>
          </a:p>
          <a:p>
            <a:endParaRPr lang="en-US" sz="2000" b="1" dirty="0">
              <a:solidFill>
                <a:schemeClr val="tx1"/>
              </a:solidFill>
              <a:effectLst>
                <a:outerShdw blurRad="38100" dist="38100" dir="2700000" algn="tl">
                  <a:srgbClr val="000000"/>
                </a:outerShdw>
              </a:effectLst>
              <a:ea typeface="ＭＳ Ｐゴシック" pitchFamily="34" charset="-128"/>
            </a:endParaRPr>
          </a:p>
          <a:p>
            <a:endParaRPr lang="en-US" sz="2000" dirty="0">
              <a:solidFill>
                <a:schemeClr val="tx1"/>
              </a:solidFill>
              <a:ea typeface="ＭＳ Ｐゴシック" pitchFamily="34" charset="-128"/>
            </a:endParaRPr>
          </a:p>
        </p:txBody>
      </p:sp>
      <p:pic>
        <p:nvPicPr>
          <p:cNvPr id="54278" name="il_fi" descr="http://simania.co.il/bookimages/covers61/618674.jpg"/>
          <p:cNvPicPr>
            <a:picLocks noChangeAspect="1" noChangeArrowheads="1"/>
          </p:cNvPicPr>
          <p:nvPr/>
        </p:nvPicPr>
        <p:blipFill>
          <a:blip r:embed="rId3" cstate="print"/>
          <a:srcRect/>
          <a:stretch>
            <a:fillRect/>
          </a:stretch>
        </p:blipFill>
        <p:spPr bwMode="auto">
          <a:xfrm>
            <a:off x="1676400" y="3276600"/>
            <a:ext cx="1520825" cy="2495550"/>
          </a:xfrm>
          <a:prstGeom prst="rect">
            <a:avLst/>
          </a:prstGeom>
          <a:noFill/>
          <a:ln w="9525">
            <a:noFill/>
            <a:miter lim="800000"/>
            <a:headEnd/>
            <a:tailEnd/>
          </a:ln>
        </p:spPr>
      </p:pic>
      <p:pic>
        <p:nvPicPr>
          <p:cNvPr id="54279" name="il_fi" descr="http://booksfromtheaddict.files.wordpress.com/2011/01/jurassic-park.jpg"/>
          <p:cNvPicPr>
            <a:picLocks noChangeAspect="1" noChangeArrowheads="1"/>
          </p:cNvPicPr>
          <p:nvPr/>
        </p:nvPicPr>
        <p:blipFill>
          <a:blip r:embed="rId4" cstate="print"/>
          <a:srcRect/>
          <a:stretch>
            <a:fillRect/>
          </a:stretch>
        </p:blipFill>
        <p:spPr bwMode="auto">
          <a:xfrm>
            <a:off x="5638800" y="3276600"/>
            <a:ext cx="1619250" cy="2395538"/>
          </a:xfrm>
          <a:prstGeom prst="rect">
            <a:avLst/>
          </a:prstGeom>
          <a:noFill/>
          <a:ln w="9525">
            <a:noFill/>
            <a:miter lim="800000"/>
            <a:headEnd/>
            <a:tailEnd/>
          </a:ln>
        </p:spPr>
      </p:pic>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152400"/>
            <a:ext cx="9144000" cy="1282700"/>
          </a:xfrm>
        </p:spPr>
        <p:txBody>
          <a:bodyPr>
            <a:noAutofit/>
          </a:bodyPr>
          <a:lstStyle/>
          <a:p>
            <a:pPr lvl="1" algn="ctr" eaLnBrk="1" hangingPunct="1">
              <a:spcAft>
                <a:spcPts val="0"/>
              </a:spcAft>
              <a:defRPr/>
            </a:pPr>
            <a:r>
              <a:rPr lang="en-US" sz="4400" b="1" dirty="0" smtClean="0">
                <a:solidFill>
                  <a:schemeClr val="tx1"/>
                </a:solidFill>
                <a:latin typeface="Comic Sans MS" pitchFamily="66" charset="0"/>
              </a:rPr>
              <a:t>All </a:t>
            </a:r>
            <a:r>
              <a:rPr lang="en-US" sz="4400" b="1" dirty="0" err="1" smtClean="0">
                <a:solidFill>
                  <a:schemeClr val="tx1"/>
                </a:solidFill>
                <a:latin typeface="Comic Sans MS" pitchFamily="66" charset="0"/>
              </a:rPr>
              <a:t>Lexile</a:t>
            </a:r>
            <a:r>
              <a:rPr lang="en-US" sz="4400" b="1" dirty="0" smtClean="0">
                <a:solidFill>
                  <a:schemeClr val="tx1"/>
                </a:solidFill>
                <a:latin typeface="Comic Sans MS" pitchFamily="66" charset="0"/>
              </a:rPr>
              <a:t> Scores are not </a:t>
            </a:r>
            <a:br>
              <a:rPr lang="en-US" sz="4400" b="1" dirty="0" smtClean="0">
                <a:solidFill>
                  <a:schemeClr val="tx1"/>
                </a:solidFill>
                <a:latin typeface="Comic Sans MS" pitchFamily="66" charset="0"/>
              </a:rPr>
            </a:br>
            <a:r>
              <a:rPr lang="en-US" sz="4400" b="1" dirty="0" smtClean="0">
                <a:solidFill>
                  <a:schemeClr val="tx1"/>
                </a:solidFill>
                <a:latin typeface="Comic Sans MS" pitchFamily="66" charset="0"/>
              </a:rPr>
              <a:t>created equally!</a:t>
            </a:r>
          </a:p>
        </p:txBody>
      </p:sp>
      <p:sp>
        <p:nvSpPr>
          <p:cNvPr id="6" name="TextBox 5"/>
          <p:cNvSpPr txBox="1"/>
          <p:nvPr/>
        </p:nvSpPr>
        <p:spPr>
          <a:xfrm>
            <a:off x="457200" y="1524000"/>
            <a:ext cx="8305800" cy="4832092"/>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algn="ctr"/>
            <a:r>
              <a:rPr lang="en-US" sz="3200" dirty="0">
                <a:solidFill>
                  <a:schemeClr val="tx1"/>
                </a:solidFill>
                <a:latin typeface="Comic Sans MS" pitchFamily="66" charset="0"/>
                <a:ea typeface="ＭＳ Ｐゴシック" pitchFamily="34" charset="-128"/>
              </a:rPr>
              <a:t>Compare . . . to these</a:t>
            </a:r>
            <a:r>
              <a:rPr lang="en-US" sz="3200" dirty="0" smtClean="0">
                <a:solidFill>
                  <a:schemeClr val="tx1"/>
                </a:solidFill>
                <a:latin typeface="Comic Sans MS" pitchFamily="66" charset="0"/>
                <a:ea typeface="ＭＳ Ｐゴシック" pitchFamily="34" charset="-128"/>
              </a:rPr>
              <a:t>!</a:t>
            </a:r>
            <a:endParaRPr lang="en-US" sz="1600" dirty="0">
              <a:solidFill>
                <a:schemeClr val="tx1"/>
              </a:solidFill>
              <a:latin typeface="Comic Sans MS" pitchFamily="66" charset="0"/>
              <a:ea typeface="ＭＳ Ｐゴシック" pitchFamily="34" charset="-128"/>
            </a:endParaRPr>
          </a:p>
          <a:p>
            <a:endParaRPr lang="en-US" sz="2000" dirty="0">
              <a:solidFill>
                <a:schemeClr val="tx1"/>
              </a:solidFill>
              <a:latin typeface="Comic Sans MS" pitchFamily="66" charset="0"/>
              <a:ea typeface="ＭＳ Ｐゴシック" pitchFamily="34" charset="-128"/>
            </a:endParaRPr>
          </a:p>
          <a:p>
            <a:r>
              <a:rPr lang="en-US" sz="3200" dirty="0">
                <a:solidFill>
                  <a:schemeClr val="tx1"/>
                </a:solidFill>
                <a:latin typeface="Comic Sans MS" pitchFamily="66" charset="0"/>
                <a:ea typeface="ＭＳ Ｐゴシック" pitchFamily="34" charset="-128"/>
              </a:rPr>
              <a:t>      </a:t>
            </a:r>
            <a:r>
              <a:rPr lang="en-US" sz="3200" dirty="0" smtClean="0">
                <a:solidFill>
                  <a:schemeClr val="tx1"/>
                </a:solidFill>
                <a:latin typeface="Comic Sans MS" pitchFamily="66" charset="0"/>
                <a:ea typeface="ＭＳ Ｐゴシック" pitchFamily="34" charset="-128"/>
              </a:rPr>
              <a:t>	   </a:t>
            </a:r>
            <a:r>
              <a:rPr lang="en-US" sz="2800" dirty="0" err="1">
                <a:solidFill>
                  <a:schemeClr val="tx1"/>
                </a:solidFill>
                <a:latin typeface="Comic Sans MS" pitchFamily="66" charset="0"/>
                <a:ea typeface="ＭＳ Ｐゴシック" pitchFamily="34" charset="-128"/>
              </a:rPr>
              <a:t>Lexile</a:t>
            </a:r>
            <a:r>
              <a:rPr lang="en-US" sz="2800" dirty="0">
                <a:solidFill>
                  <a:schemeClr val="tx1"/>
                </a:solidFill>
                <a:latin typeface="Comic Sans MS" pitchFamily="66" charset="0"/>
                <a:ea typeface="ＭＳ Ｐゴシック" pitchFamily="34" charset="-128"/>
              </a:rPr>
              <a:t> </a:t>
            </a:r>
            <a:r>
              <a:rPr lang="en-US" sz="2800" dirty="0" smtClean="0">
                <a:solidFill>
                  <a:schemeClr val="tx1"/>
                </a:solidFill>
                <a:latin typeface="Comic Sans MS" pitchFamily="66" charset="0"/>
                <a:ea typeface="ＭＳ Ｐゴシック" pitchFamily="34" charset="-128"/>
              </a:rPr>
              <a:t>810      	               </a:t>
            </a:r>
            <a:r>
              <a:rPr lang="en-US" sz="2800" dirty="0" err="1">
                <a:solidFill>
                  <a:schemeClr val="tx1"/>
                </a:solidFill>
                <a:latin typeface="Comic Sans MS" pitchFamily="66" charset="0"/>
                <a:ea typeface="ＭＳ Ｐゴシック" pitchFamily="34" charset="-128"/>
              </a:rPr>
              <a:t>Lexile</a:t>
            </a:r>
            <a:r>
              <a:rPr lang="en-US" sz="2800" dirty="0">
                <a:solidFill>
                  <a:schemeClr val="tx1"/>
                </a:solidFill>
                <a:latin typeface="Comic Sans MS" pitchFamily="66" charset="0"/>
                <a:ea typeface="ＭＳ Ｐゴシック" pitchFamily="34" charset="-128"/>
              </a:rPr>
              <a:t> </a:t>
            </a:r>
            <a:r>
              <a:rPr lang="en-US" sz="2800" dirty="0" smtClean="0">
                <a:solidFill>
                  <a:schemeClr val="tx1"/>
                </a:solidFill>
                <a:latin typeface="Comic Sans MS" pitchFamily="66" charset="0"/>
                <a:ea typeface="ＭＳ Ｐゴシック" pitchFamily="34" charset="-128"/>
              </a:rPr>
              <a:t>850</a:t>
            </a:r>
            <a:endParaRPr lang="en-US" sz="2800" dirty="0">
              <a:solidFill>
                <a:schemeClr val="tx1"/>
              </a:solidFill>
              <a:latin typeface="Comic Sans MS" pitchFamily="66" charset="0"/>
              <a:ea typeface="ＭＳ Ｐゴシック" pitchFamily="34" charset="-128"/>
            </a:endParaRPr>
          </a:p>
          <a:p>
            <a:endParaRPr lang="en-US" sz="2800" dirty="0">
              <a:solidFill>
                <a:schemeClr val="tx1"/>
              </a:solidFill>
              <a:latin typeface="Comic Sans MS" pitchFamily="66" charset="0"/>
              <a:ea typeface="ＭＳ Ｐゴシック" pitchFamily="34" charset="-128"/>
            </a:endParaRPr>
          </a:p>
          <a:p>
            <a:endParaRPr lang="en-US" sz="2800" dirty="0">
              <a:solidFill>
                <a:schemeClr val="tx1"/>
              </a:solidFill>
              <a:latin typeface="Comic Sans MS" pitchFamily="66" charset="0"/>
              <a:ea typeface="ＭＳ Ｐゴシック" pitchFamily="34" charset="-128"/>
            </a:endParaRPr>
          </a:p>
          <a:p>
            <a:endParaRPr lang="en-US" sz="2800" dirty="0">
              <a:solidFill>
                <a:schemeClr val="tx1"/>
              </a:solidFill>
              <a:latin typeface="Comic Sans MS" pitchFamily="66" charset="0"/>
              <a:ea typeface="ＭＳ Ｐゴシック" pitchFamily="34" charset="-128"/>
            </a:endParaRPr>
          </a:p>
          <a:p>
            <a:endParaRPr lang="en-US" sz="2800" dirty="0">
              <a:solidFill>
                <a:schemeClr val="tx1"/>
              </a:solidFill>
              <a:latin typeface="Comic Sans MS" pitchFamily="66" charset="0"/>
              <a:ea typeface="ＭＳ Ｐゴシック" pitchFamily="34" charset="-128"/>
            </a:endParaRPr>
          </a:p>
          <a:p>
            <a:endParaRPr lang="en-US" sz="800" dirty="0">
              <a:solidFill>
                <a:schemeClr val="tx1"/>
              </a:solidFill>
              <a:latin typeface="Comic Sans MS" pitchFamily="66" charset="0"/>
              <a:ea typeface="ＭＳ Ｐゴシック" pitchFamily="34" charset="-128"/>
            </a:endParaRPr>
          </a:p>
          <a:p>
            <a:r>
              <a:rPr lang="en-US" sz="2400" dirty="0">
                <a:solidFill>
                  <a:schemeClr val="tx1"/>
                </a:solidFill>
                <a:latin typeface="Comic Sans MS" pitchFamily="66" charset="0"/>
                <a:ea typeface="ＭＳ Ｐゴシック" pitchFamily="34" charset="-128"/>
              </a:rPr>
              <a:t>   </a:t>
            </a:r>
          </a:p>
          <a:p>
            <a:r>
              <a:rPr lang="en-US" sz="2400" dirty="0">
                <a:solidFill>
                  <a:schemeClr val="tx1"/>
                </a:solidFill>
                <a:latin typeface="Comic Sans MS" pitchFamily="66" charset="0"/>
                <a:ea typeface="ＭＳ Ｐゴシック" pitchFamily="34" charset="-128"/>
              </a:rPr>
              <a:t>  </a:t>
            </a:r>
            <a:endParaRPr lang="en-US" sz="2400" dirty="0" smtClean="0">
              <a:solidFill>
                <a:schemeClr val="tx1"/>
              </a:solidFill>
              <a:latin typeface="Comic Sans MS" pitchFamily="66" charset="0"/>
              <a:ea typeface="ＭＳ Ｐゴシック" pitchFamily="34" charset="-128"/>
            </a:endParaRPr>
          </a:p>
          <a:p>
            <a:r>
              <a:rPr lang="en-US" sz="2400" dirty="0" smtClean="0">
                <a:solidFill>
                  <a:schemeClr val="tx1"/>
                </a:solidFill>
                <a:latin typeface="Comic Sans MS" pitchFamily="66" charset="0"/>
                <a:ea typeface="ＭＳ Ｐゴシック" pitchFamily="34" charset="-128"/>
              </a:rPr>
              <a:t>         Recommended for		     Recommended for </a:t>
            </a:r>
          </a:p>
          <a:p>
            <a:r>
              <a:rPr lang="en-US" sz="2400" dirty="0" smtClean="0">
                <a:solidFill>
                  <a:schemeClr val="tx1"/>
                </a:solidFill>
                <a:latin typeface="Comic Sans MS" pitchFamily="66" charset="0"/>
                <a:ea typeface="ＭＳ Ｐゴシック" pitchFamily="34" charset="-128"/>
              </a:rPr>
              <a:t>         ages </a:t>
            </a:r>
            <a:r>
              <a:rPr lang="en-US" sz="2400" dirty="0">
                <a:solidFill>
                  <a:schemeClr val="tx1"/>
                </a:solidFill>
                <a:latin typeface="Comic Sans MS" pitchFamily="66" charset="0"/>
                <a:ea typeface="ＭＳ Ｐゴシック" pitchFamily="34" charset="-128"/>
              </a:rPr>
              <a:t>4-8        </a:t>
            </a:r>
            <a:r>
              <a:rPr lang="en-US" sz="2400" dirty="0" smtClean="0">
                <a:solidFill>
                  <a:schemeClr val="tx1"/>
                </a:solidFill>
                <a:latin typeface="Comic Sans MS" pitchFamily="66" charset="0"/>
                <a:ea typeface="ＭＳ Ｐゴシック" pitchFamily="34" charset="-128"/>
              </a:rPr>
              <a:t>		     ages </a:t>
            </a:r>
            <a:r>
              <a:rPr lang="en-US" sz="2400" dirty="0">
                <a:solidFill>
                  <a:schemeClr val="tx1"/>
                </a:solidFill>
                <a:latin typeface="Comic Sans MS" pitchFamily="66" charset="0"/>
                <a:ea typeface="ＭＳ Ｐゴシック" pitchFamily="34" charset="-128"/>
              </a:rPr>
              <a:t>5-9</a:t>
            </a:r>
          </a:p>
          <a:p>
            <a:endParaRPr lang="en-US" sz="800" dirty="0">
              <a:solidFill>
                <a:schemeClr val="tx1"/>
              </a:solidFill>
              <a:latin typeface="Comic Sans MS" pitchFamily="66" charset="0"/>
              <a:ea typeface="ＭＳ Ｐゴシック" pitchFamily="34" charset="-128"/>
            </a:endParaRPr>
          </a:p>
        </p:txBody>
      </p:sp>
      <p:pic>
        <p:nvPicPr>
          <p:cNvPr id="55302" name="il_fi" descr="http://media.us.macmillan.com/jackets/258H/9780312535667.jpg"/>
          <p:cNvPicPr>
            <a:picLocks noChangeAspect="1" noChangeArrowheads="1"/>
          </p:cNvPicPr>
          <p:nvPr/>
        </p:nvPicPr>
        <p:blipFill>
          <a:blip r:embed="rId3" cstate="print"/>
          <a:srcRect/>
          <a:stretch>
            <a:fillRect/>
          </a:stretch>
        </p:blipFill>
        <p:spPr bwMode="auto">
          <a:xfrm>
            <a:off x="1371600" y="3048000"/>
            <a:ext cx="2460625" cy="2133600"/>
          </a:xfrm>
          <a:prstGeom prst="rect">
            <a:avLst/>
          </a:prstGeom>
          <a:noFill/>
          <a:ln w="9525">
            <a:noFill/>
            <a:miter lim="800000"/>
            <a:headEnd/>
            <a:tailEnd/>
          </a:ln>
        </p:spPr>
      </p:pic>
      <p:pic>
        <p:nvPicPr>
          <p:cNvPr id="55303" name="il_fi" descr="http://1.bp.blogspot.com/_X2Wa7w1tk5k/TFX2Fql72xI/AAAAAAAAB2c/ntv8MBW7lew/s1600/Cloud+Tea+Monkeys.jpg"/>
          <p:cNvPicPr>
            <a:picLocks noChangeAspect="1" noChangeArrowheads="1"/>
          </p:cNvPicPr>
          <p:nvPr/>
        </p:nvPicPr>
        <p:blipFill>
          <a:blip r:embed="rId4" cstate="print"/>
          <a:srcRect/>
          <a:stretch>
            <a:fillRect/>
          </a:stretch>
        </p:blipFill>
        <p:spPr bwMode="auto">
          <a:xfrm>
            <a:off x="5791200" y="2971800"/>
            <a:ext cx="1905000" cy="2244725"/>
          </a:xfrm>
          <a:prstGeom prst="rect">
            <a:avLst/>
          </a:prstGeom>
          <a:noFill/>
          <a:ln w="9525">
            <a:noFill/>
            <a:miter lim="800000"/>
            <a:headEnd/>
            <a:tailEnd/>
          </a:ln>
        </p:spPr>
      </p:pic>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304800"/>
            <a:ext cx="9144000" cy="2057400"/>
          </a:xfrm>
        </p:spPr>
        <p:txBody>
          <a:bodyPr>
            <a:noAutofit/>
          </a:bodyPr>
          <a:lstStyle/>
          <a:p>
            <a:pPr lvl="1" algn="ctr" eaLnBrk="1" hangingPunct="1">
              <a:spcAft>
                <a:spcPts val="0"/>
              </a:spcAft>
              <a:defRPr/>
            </a:pPr>
            <a:r>
              <a:rPr lang="en-US" sz="4400" b="1" dirty="0" smtClean="0">
                <a:latin typeface="Comic Sans MS" pitchFamily="66" charset="0"/>
              </a:rPr>
              <a:t>Texts Illustrating the Complexity, Quality, and Range of Student Reading</a:t>
            </a:r>
          </a:p>
        </p:txBody>
      </p:sp>
      <p:sp>
        <p:nvSpPr>
          <p:cNvPr id="6" name="TextBox 5"/>
          <p:cNvSpPr txBox="1"/>
          <p:nvPr/>
        </p:nvSpPr>
        <p:spPr>
          <a:xfrm>
            <a:off x="246062" y="2514601"/>
            <a:ext cx="8745538" cy="5493812"/>
          </a:xfrm>
          <a:prstGeom prst="rect">
            <a:avLst/>
          </a:prstGeom>
          <a:noFill/>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pPr>
              <a:spcAft>
                <a:spcPts val="1800"/>
              </a:spcAft>
            </a:pPr>
            <a:r>
              <a:rPr lang="en-US" sz="2800" dirty="0">
                <a:solidFill>
                  <a:schemeClr val="tx1"/>
                </a:solidFill>
                <a:latin typeface="Comic Sans MS" pitchFamily="66" charset="0"/>
                <a:ea typeface="ＭＳ Ｐゴシック" pitchFamily="34" charset="-128"/>
              </a:rPr>
              <a:t>The </a:t>
            </a:r>
            <a:r>
              <a:rPr lang="en-US" sz="2800" i="1" dirty="0">
                <a:solidFill>
                  <a:schemeClr val="tx1"/>
                </a:solidFill>
                <a:latin typeface="Comic Sans MS" pitchFamily="66" charset="0"/>
                <a:ea typeface="ＭＳ Ｐゴシック" pitchFamily="34" charset="-128"/>
              </a:rPr>
              <a:t>Common Core State Standards </a:t>
            </a:r>
            <a:r>
              <a:rPr lang="en-US" sz="2800" dirty="0">
                <a:solidFill>
                  <a:schemeClr val="tx1"/>
                </a:solidFill>
                <a:latin typeface="Comic Sans MS" pitchFamily="66" charset="0"/>
                <a:ea typeface="ＭＳ Ｐゴシック" pitchFamily="34" charset="-128"/>
              </a:rPr>
              <a:t>contain lists of </a:t>
            </a:r>
            <a:r>
              <a:rPr lang="en-US" sz="2800" dirty="0">
                <a:solidFill>
                  <a:srgbClr val="FFFF00"/>
                </a:solidFill>
                <a:latin typeface="Comic Sans MS" pitchFamily="66" charset="0"/>
                <a:ea typeface="ＭＳ Ｐゴシック" pitchFamily="34" charset="-128"/>
              </a:rPr>
              <a:t>sample texts</a:t>
            </a:r>
            <a:r>
              <a:rPr lang="en-US" sz="2800" dirty="0">
                <a:solidFill>
                  <a:srgbClr val="FFFFFF"/>
                </a:solidFill>
                <a:latin typeface="Comic Sans MS" pitchFamily="66" charset="0"/>
                <a:ea typeface="ＭＳ Ｐゴシック" pitchFamily="34" charset="-128"/>
              </a:rPr>
              <a:t> </a:t>
            </a:r>
            <a:r>
              <a:rPr lang="en-US" sz="2800" dirty="0">
                <a:solidFill>
                  <a:schemeClr val="tx1"/>
                </a:solidFill>
                <a:latin typeface="Comic Sans MS" pitchFamily="66" charset="0"/>
                <a:ea typeface="ＭＳ Ｐゴシック" pitchFamily="34" charset="-128"/>
              </a:rPr>
              <a:t>that demonstrate text complexity in the different grade bands. These lists can be found in the CCSS; additional titles may be found in  Appendix B.  </a:t>
            </a:r>
          </a:p>
          <a:p>
            <a:r>
              <a:rPr lang="en-US" sz="2800" dirty="0">
                <a:solidFill>
                  <a:schemeClr val="tx1"/>
                </a:solidFill>
                <a:latin typeface="Comic Sans MS" pitchFamily="66" charset="0"/>
                <a:ea typeface="ＭＳ Ｐゴシック" pitchFamily="34" charset="-128"/>
              </a:rPr>
              <a:t>*It is important to note that these are </a:t>
            </a:r>
            <a:r>
              <a:rPr lang="en-US" sz="2800" u="sng" dirty="0">
                <a:solidFill>
                  <a:srgbClr val="FFFF00"/>
                </a:solidFill>
                <a:latin typeface="Comic Sans MS" pitchFamily="66" charset="0"/>
                <a:ea typeface="ＭＳ Ｐゴシック" pitchFamily="34" charset="-128"/>
              </a:rPr>
              <a:t>examples only</a:t>
            </a:r>
            <a:r>
              <a:rPr lang="en-US" sz="2800" dirty="0">
                <a:solidFill>
                  <a:srgbClr val="FFFF00"/>
                </a:solidFill>
                <a:latin typeface="Comic Sans MS" pitchFamily="66" charset="0"/>
                <a:ea typeface="ＭＳ Ｐゴシック" pitchFamily="34" charset="-128"/>
              </a:rPr>
              <a:t> </a:t>
            </a:r>
            <a:r>
              <a:rPr lang="en-US" sz="2800" dirty="0">
                <a:solidFill>
                  <a:schemeClr val="tx1"/>
                </a:solidFill>
                <a:latin typeface="Comic Sans MS" pitchFamily="66" charset="0"/>
                <a:ea typeface="ＭＳ Ｐゴシック" pitchFamily="34" charset="-128"/>
              </a:rPr>
              <a:t>and should not be considered comprehensive lists. * </a:t>
            </a:r>
          </a:p>
          <a:p>
            <a:pPr algn="ctr"/>
            <a:endParaRPr lang="en-US" sz="28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algn="ctr"/>
            <a:endParaRPr lang="en-US" sz="28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algn="ctr"/>
            <a:endParaRPr lang="en-US" sz="28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algn="ctr"/>
            <a:r>
              <a:rPr lang="en-US" sz="2800" b="1" dirty="0">
                <a:solidFill>
                  <a:srgbClr val="FFFFFF"/>
                </a:solidFill>
                <a:effectLst>
                  <a:outerShdw blurRad="38100" dist="38100" dir="2700000" algn="tl">
                    <a:srgbClr val="000000"/>
                  </a:outerShdw>
                </a:effectLst>
                <a:latin typeface="Comic Sans MS" pitchFamily="66" charset="0"/>
                <a:ea typeface="ＭＳ Ｐゴシック" pitchFamily="34" charset="-128"/>
              </a:rPr>
              <a:t> </a:t>
            </a:r>
            <a:r>
              <a:rPr lang="en-US" sz="2400" b="1" dirty="0">
                <a:solidFill>
                  <a:srgbClr val="FFFFFF"/>
                </a:solidFill>
                <a:effectLst>
                  <a:outerShdw blurRad="38100" dist="38100" dir="2700000" algn="tl">
                    <a:srgbClr val="000000"/>
                  </a:outerShdw>
                </a:effectLst>
                <a:latin typeface="Comic Sans MS" pitchFamily="66" charset="0"/>
                <a:ea typeface="ＭＳ Ｐゴシック" pitchFamily="34" charset="-128"/>
              </a:rPr>
              <a:t> </a:t>
            </a:r>
            <a:endParaRPr lang="en-US" sz="2000" dirty="0">
              <a:solidFill>
                <a:srgbClr val="FFFFFF"/>
              </a:solidFill>
              <a:latin typeface="Comic Sans MS" pitchFamily="66" charset="0"/>
              <a:ea typeface="ＭＳ Ｐゴシック" pitchFamily="34" charset="-128"/>
            </a:endParaRPr>
          </a:p>
        </p:txBody>
      </p:sp>
      <p:pic>
        <p:nvPicPr>
          <p:cNvPr id="56326" name="Picture 5" descr="C:\Users\croe\AppData\Local\Microsoft\Windows\Temporary Internet Files\Content.IE5\6ROCKPEI\MC910217745[1].wmf"/>
          <p:cNvPicPr>
            <a:picLocks noChangeAspect="1" noChangeArrowheads="1"/>
          </p:cNvPicPr>
          <p:nvPr/>
        </p:nvPicPr>
        <p:blipFill>
          <a:blip r:embed="rId3" cstate="print"/>
          <a:srcRect/>
          <a:stretch>
            <a:fillRect/>
          </a:stretch>
        </p:blipFill>
        <p:spPr bwMode="auto">
          <a:xfrm>
            <a:off x="6934200" y="4191000"/>
            <a:ext cx="922338" cy="665646"/>
          </a:xfrm>
          <a:prstGeom prst="rect">
            <a:avLst/>
          </a:prstGeom>
          <a:noFill/>
          <a:ln w="9525">
            <a:noFill/>
            <a:miter lim="800000"/>
            <a:headEnd/>
            <a:tailEnd/>
          </a:ln>
        </p:spPr>
      </p:pic>
      <p:sp>
        <p:nvSpPr>
          <p:cNvPr id="9" name="Footer Placeholder 8"/>
          <p:cNvSpPr>
            <a:spLocks noGrp="1"/>
          </p:cNvSpPr>
          <p:nvPr>
            <p:ph type="ftr" sz="quarter" idx="11"/>
          </p:nvPr>
        </p:nvSpPr>
        <p:spPr>
          <a:xfrm>
            <a:off x="304800" y="6356350"/>
            <a:ext cx="84582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solidFill>
                  <a:schemeClr val="tx1"/>
                </a:solidFill>
                <a:latin typeface="Comic Sans MS" pitchFamily="66" charset="0"/>
              </a:rPr>
              <a:t>Objectives</a:t>
            </a:r>
            <a:endParaRPr lang="en-US" sz="4400" b="1" dirty="0">
              <a:solidFill>
                <a:schemeClr val="tx1"/>
              </a:solidFill>
              <a:latin typeface="Comic Sans MS" pitchFamily="66" charset="0"/>
            </a:endParaRPr>
          </a:p>
        </p:txBody>
      </p:sp>
      <p:sp>
        <p:nvSpPr>
          <p:cNvPr id="3" name="Content Placeholder 2"/>
          <p:cNvSpPr>
            <a:spLocks noGrp="1"/>
          </p:cNvSpPr>
          <p:nvPr>
            <p:ph idx="1"/>
          </p:nvPr>
        </p:nvSpPr>
        <p:spPr/>
        <p:txBody>
          <a:bodyPr/>
          <a:lstStyle/>
          <a:p>
            <a:pPr>
              <a:buNone/>
            </a:pPr>
            <a:endParaRPr lang="en-US" dirty="0" smtClean="0">
              <a:latin typeface="Comic Sans MS" pitchFamily="66" charset="0"/>
            </a:endParaRPr>
          </a:p>
          <a:p>
            <a:pPr lvl="0"/>
            <a:r>
              <a:rPr lang="en-US" dirty="0" smtClean="0">
                <a:latin typeface="Comic Sans MS" pitchFamily="66" charset="0"/>
              </a:rPr>
              <a:t>The participants will develop an understanding of the importance of text complexity.</a:t>
            </a:r>
          </a:p>
          <a:p>
            <a:r>
              <a:rPr lang="en-US" dirty="0" smtClean="0">
                <a:latin typeface="Comic Sans MS" pitchFamily="66" charset="0"/>
              </a:rPr>
              <a:t>The participants will examine the criteria for determining text complexity.</a:t>
            </a:r>
            <a:endParaRPr lang="en-US" dirty="0">
              <a:latin typeface="Comic Sans MS" pitchFamily="66" charset="0"/>
            </a:endParaRPr>
          </a:p>
        </p:txBody>
      </p:sp>
      <p:sp>
        <p:nvSpPr>
          <p:cNvPr id="4" name="Footer Placeholder 3"/>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533400"/>
            <a:ext cx="9144000" cy="1739900"/>
          </a:xfrm>
        </p:spPr>
        <p:txBody>
          <a:bodyPr>
            <a:noAutofit/>
          </a:bodyPr>
          <a:lstStyle/>
          <a:p>
            <a:pPr lvl="1" algn="ctr" eaLnBrk="1" hangingPunct="1">
              <a:spcAft>
                <a:spcPts val="0"/>
              </a:spcAft>
              <a:defRPr/>
            </a:pPr>
            <a:r>
              <a:rPr lang="en-US" sz="4400" b="1" dirty="0" smtClean="0">
                <a:solidFill>
                  <a:schemeClr val="tx1"/>
                </a:solidFill>
                <a:latin typeface="Comic Sans MS" pitchFamily="66" charset="0"/>
              </a:rPr>
              <a:t>Texts Illustrating the Complexity, Quality, and Range of Student Reading</a:t>
            </a:r>
          </a:p>
        </p:txBody>
      </p:sp>
      <p:sp>
        <p:nvSpPr>
          <p:cNvPr id="6" name="TextBox 5"/>
          <p:cNvSpPr txBox="1"/>
          <p:nvPr/>
        </p:nvSpPr>
        <p:spPr>
          <a:xfrm>
            <a:off x="0" y="2362200"/>
            <a:ext cx="9144000" cy="3970318"/>
          </a:xfrm>
          <a:prstGeom prst="rect">
            <a:avLst/>
          </a:prstGeom>
          <a:noFill/>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r>
              <a:rPr lang="en-US" sz="2800" dirty="0">
                <a:solidFill>
                  <a:schemeClr val="tx1"/>
                </a:solidFill>
                <a:latin typeface="Comic Sans MS" pitchFamily="66" charset="0"/>
                <a:ea typeface="ＭＳ Ｐゴシック" pitchFamily="34" charset="-128"/>
              </a:rPr>
              <a:t>“</a:t>
            </a:r>
            <a:r>
              <a:rPr lang="en-US" sz="2800" dirty="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rPr>
              <a:t>Given space limitations, the illustrative texts listed are meant only to show individual titles that are </a:t>
            </a:r>
            <a:r>
              <a:rPr lang="en-US" sz="2800" dirty="0">
                <a:solidFill>
                  <a:srgbClr val="FAE673"/>
                </a:solidFill>
                <a:effectLst>
                  <a:outerShdw blurRad="38100" dist="38100" dir="2700000" algn="tl">
                    <a:srgbClr val="000000">
                      <a:alpha val="43137"/>
                    </a:srgbClr>
                  </a:outerShdw>
                </a:effectLst>
                <a:latin typeface="Comic Sans MS" pitchFamily="66" charset="0"/>
                <a:ea typeface="ＭＳ Ｐゴシック" pitchFamily="34" charset="-128"/>
              </a:rPr>
              <a:t>representative</a:t>
            </a:r>
            <a:r>
              <a:rPr lang="en-US" sz="2800" dirty="0">
                <a:solidFill>
                  <a:srgbClr val="FFFF00"/>
                </a:solidFill>
                <a:effectLst>
                  <a:outerShdw blurRad="38100" dist="38100" dir="2700000" algn="tl">
                    <a:srgbClr val="000000">
                      <a:alpha val="43137"/>
                    </a:srgbClr>
                  </a:outerShdw>
                </a:effectLst>
                <a:latin typeface="Comic Sans MS" pitchFamily="66" charset="0"/>
                <a:ea typeface="ＭＳ Ｐゴシック" pitchFamily="34" charset="-128"/>
              </a:rPr>
              <a:t> </a:t>
            </a:r>
            <a:r>
              <a:rPr lang="en-US" sz="2800" dirty="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rPr>
              <a:t>of a wide range of topics and </a:t>
            </a:r>
            <a:r>
              <a:rPr lang="en-US" sz="2800" dirty="0" smtClean="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rPr>
              <a:t>genres. </a:t>
            </a:r>
            <a:r>
              <a:rPr lang="en-US" sz="2800" dirty="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rPr>
              <a:t>At a curricular or instructional level, within and across grade levels, </a:t>
            </a:r>
            <a:r>
              <a:rPr lang="en-US" sz="2800" dirty="0">
                <a:solidFill>
                  <a:srgbClr val="FAE673"/>
                </a:solidFill>
                <a:effectLst>
                  <a:outerShdw blurRad="38100" dist="38100" dir="2700000" algn="tl">
                    <a:srgbClr val="000000">
                      <a:alpha val="43137"/>
                    </a:srgbClr>
                  </a:outerShdw>
                </a:effectLst>
                <a:latin typeface="Comic Sans MS" pitchFamily="66" charset="0"/>
                <a:ea typeface="ＭＳ Ｐゴシック" pitchFamily="34" charset="-128"/>
              </a:rPr>
              <a:t>texts need to be selected around topics or themes that generate knowledge and allow students to study those topics or themes in depth</a:t>
            </a:r>
            <a:r>
              <a:rPr lang="en-US" sz="2800" dirty="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rPr>
              <a:t>.” </a:t>
            </a:r>
            <a:endParaRPr lang="en-US" sz="2800" dirty="0" smtClean="0">
              <a:solidFill>
                <a:schemeClr val="tx1"/>
              </a:solidFill>
              <a:effectLst>
                <a:outerShdw blurRad="38100" dist="38100" dir="2700000" algn="tl">
                  <a:srgbClr val="000000">
                    <a:alpha val="43137"/>
                  </a:srgbClr>
                </a:outerShdw>
              </a:effectLst>
              <a:latin typeface="Comic Sans MS" pitchFamily="66" charset="0"/>
              <a:ea typeface="ＭＳ Ｐゴシック" pitchFamily="34" charset="-128"/>
            </a:endParaRPr>
          </a:p>
          <a:p>
            <a:endParaRPr lang="en-US" sz="2800" dirty="0">
              <a:solidFill>
                <a:schemeClr val="tx1"/>
              </a:solidFill>
              <a:latin typeface="Comic Sans MS" pitchFamily="66" charset="0"/>
              <a:ea typeface="ＭＳ Ｐゴシック" pitchFamily="34" charset="-128"/>
            </a:endParaRPr>
          </a:p>
          <a:p>
            <a:r>
              <a:rPr lang="en-US" dirty="0">
                <a:solidFill>
                  <a:schemeClr val="tx1"/>
                </a:solidFill>
                <a:latin typeface="Comic Sans MS" pitchFamily="66" charset="0"/>
                <a:ea typeface="ＭＳ Ｐゴシック" pitchFamily="34" charset="-128"/>
              </a:rPr>
              <a:t>*From the Common Core State Standards for English Language Arts, page 32</a:t>
            </a:r>
            <a:r>
              <a:rPr lang="en-US" dirty="0" smtClean="0">
                <a:solidFill>
                  <a:schemeClr val="tx1"/>
                </a:solidFill>
                <a:latin typeface="Comic Sans MS" pitchFamily="66" charset="0"/>
                <a:ea typeface="ＭＳ Ｐゴシック" pitchFamily="34" charset="-128"/>
              </a:rPr>
              <a:t>.</a:t>
            </a:r>
            <a:r>
              <a:rPr lang="en-US" sz="2800" dirty="0" smtClean="0">
                <a:solidFill>
                  <a:srgbClr val="FFFFFF"/>
                </a:solidFill>
                <a:latin typeface="Comic Sans MS" pitchFamily="66" charset="0"/>
                <a:ea typeface="ＭＳ Ｐゴシック" pitchFamily="34" charset="-128"/>
              </a:rPr>
              <a:t> </a:t>
            </a:r>
            <a:r>
              <a:rPr lang="en-US" sz="2400" dirty="0" smtClean="0">
                <a:solidFill>
                  <a:srgbClr val="FFFFFF"/>
                </a:solidFill>
                <a:latin typeface="Comic Sans MS" pitchFamily="66" charset="0"/>
                <a:ea typeface="ＭＳ Ｐゴシック" pitchFamily="34" charset="-128"/>
              </a:rPr>
              <a:t> </a:t>
            </a:r>
            <a:endParaRPr lang="en-US" sz="2000" dirty="0">
              <a:solidFill>
                <a:srgbClr val="FFFFFF"/>
              </a:solidFill>
              <a:latin typeface="Comic Sans MS" pitchFamily="66" charset="0"/>
              <a:ea typeface="ＭＳ Ｐゴシック" pitchFamily="34" charset="-128"/>
            </a:endParaRPr>
          </a:p>
        </p:txBody>
      </p:sp>
      <p:pic>
        <p:nvPicPr>
          <p:cNvPr id="57350" name="Picture 3" descr="C:\Users\croe\AppData\Local\Microsoft\Windows\Temporary Internet Files\Content.IE5\1W5VB72S\MC900048345[1].wmf"/>
          <p:cNvPicPr>
            <a:picLocks noChangeAspect="1" noChangeArrowheads="1"/>
          </p:cNvPicPr>
          <p:nvPr/>
        </p:nvPicPr>
        <p:blipFill>
          <a:blip r:embed="rId3" cstate="print"/>
          <a:srcRect/>
          <a:stretch>
            <a:fillRect/>
          </a:stretch>
        </p:blipFill>
        <p:spPr bwMode="auto">
          <a:xfrm>
            <a:off x="7924800" y="5385628"/>
            <a:ext cx="1219200" cy="640522"/>
          </a:xfrm>
          <a:prstGeom prst="rect">
            <a:avLst/>
          </a:prstGeom>
          <a:noFill/>
          <a:ln w="9525">
            <a:noFill/>
            <a:miter lim="800000"/>
            <a:headEnd/>
            <a:tailEnd/>
          </a:ln>
        </p:spPr>
      </p:pic>
      <p:sp>
        <p:nvSpPr>
          <p:cNvPr id="10" name="Footer Placeholder 9"/>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i="1" dirty="0" smtClean="0">
                <a:solidFill>
                  <a:schemeClr val="tx1"/>
                </a:solidFill>
                <a:latin typeface="Comic Sans MS" pitchFamily="66" charset="0"/>
              </a:rPr>
              <a:t>A </a:t>
            </a:r>
            <a:r>
              <a:rPr lang="en-US" sz="4400" b="1" dirty="0" smtClean="0">
                <a:solidFill>
                  <a:schemeClr val="tx1"/>
                </a:solidFill>
                <a:latin typeface="Comic Sans MS" pitchFamily="66" charset="0"/>
              </a:rPr>
              <a:t>Word</a:t>
            </a:r>
            <a:r>
              <a:rPr lang="en-US" sz="4400" b="1" i="1" dirty="0" smtClean="0">
                <a:solidFill>
                  <a:schemeClr val="tx1"/>
                </a:solidFill>
                <a:latin typeface="Comic Sans MS" pitchFamily="66" charset="0"/>
              </a:rPr>
              <a:t> of Caution . . .</a:t>
            </a:r>
          </a:p>
        </p:txBody>
      </p:sp>
      <p:sp>
        <p:nvSpPr>
          <p:cNvPr id="4" name="TextBox 3"/>
          <p:cNvSpPr txBox="1"/>
          <p:nvPr/>
        </p:nvSpPr>
        <p:spPr>
          <a:xfrm>
            <a:off x="246062" y="1282701"/>
            <a:ext cx="8516938" cy="5350183"/>
          </a:xfrm>
          <a:prstGeom prst="rect">
            <a:avLst/>
          </a:prstGeom>
          <a:noFill/>
          <a:ln>
            <a:noFill/>
          </a:ln>
          <a:effectLst/>
        </p:spPr>
        <p:style>
          <a:lnRef idx="1">
            <a:schemeClr val="accent4"/>
          </a:lnRef>
          <a:fillRef idx="3">
            <a:schemeClr val="accent4"/>
          </a:fillRef>
          <a:effectRef idx="2">
            <a:schemeClr val="accent4"/>
          </a:effectRef>
          <a:fontRef idx="minor">
            <a:schemeClr val="lt1"/>
          </a:fontRef>
        </p:style>
        <p:txBody>
          <a:bodyPr wrap="square">
            <a:spAutoFit/>
          </a:bodyPr>
          <a:lstStyle/>
          <a:p>
            <a:pPr>
              <a:spcAft>
                <a:spcPts val="3200"/>
              </a:spcAft>
            </a:pPr>
            <a:r>
              <a:rPr lang="en-US" sz="2800" dirty="0">
                <a:solidFill>
                  <a:schemeClr val="tx1"/>
                </a:solidFill>
                <a:latin typeface="Comic Sans MS" pitchFamily="66" charset="0"/>
                <a:ea typeface="ＭＳ Ｐゴシック" pitchFamily="34" charset="-128"/>
              </a:rPr>
              <a:t>Students should not be interacting </a:t>
            </a:r>
            <a:r>
              <a:rPr lang="en-US" sz="2800" dirty="0">
                <a:solidFill>
                  <a:srgbClr val="FAE673"/>
                </a:solidFill>
                <a:latin typeface="Comic Sans MS" pitchFamily="66" charset="0"/>
                <a:ea typeface="ＭＳ Ｐゴシック" pitchFamily="34" charset="-128"/>
              </a:rPr>
              <a:t>independently</a:t>
            </a:r>
            <a:r>
              <a:rPr lang="en-US" sz="2800" dirty="0">
                <a:solidFill>
                  <a:schemeClr val="tx1"/>
                </a:solidFill>
                <a:latin typeface="Comic Sans MS" pitchFamily="66" charset="0"/>
                <a:ea typeface="ＭＳ Ｐゴシック" pitchFamily="34" charset="-128"/>
              </a:rPr>
              <a:t> with complex text that is above their </a:t>
            </a:r>
            <a:r>
              <a:rPr lang="en-US" sz="2800" dirty="0">
                <a:solidFill>
                  <a:srgbClr val="FAE673"/>
                </a:solidFill>
                <a:latin typeface="Comic Sans MS" pitchFamily="66" charset="0"/>
                <a:ea typeface="ＭＳ Ｐゴシック" pitchFamily="34" charset="-128"/>
              </a:rPr>
              <a:t>independent reading level</a:t>
            </a:r>
            <a:r>
              <a:rPr lang="en-US" sz="2800" dirty="0">
                <a:solidFill>
                  <a:schemeClr val="tx1"/>
                </a:solidFill>
                <a:latin typeface="Comic Sans MS" pitchFamily="66" charset="0"/>
                <a:ea typeface="ＭＳ Ｐゴシック" pitchFamily="34" charset="-128"/>
              </a:rPr>
              <a:t>. </a:t>
            </a:r>
          </a:p>
          <a:p>
            <a:pPr>
              <a:spcAft>
                <a:spcPts val="4200"/>
              </a:spcAft>
            </a:pPr>
            <a:r>
              <a:rPr lang="en-US" sz="2800" dirty="0">
                <a:solidFill>
                  <a:schemeClr val="tx1"/>
                </a:solidFill>
                <a:latin typeface="Comic Sans MS" pitchFamily="66" charset="0"/>
                <a:ea typeface="ＭＳ Ｐゴシック" pitchFamily="34" charset="-128"/>
              </a:rPr>
              <a:t>When using complex text on a student’s </a:t>
            </a:r>
            <a:r>
              <a:rPr lang="en-US" sz="2800" dirty="0">
                <a:solidFill>
                  <a:srgbClr val="FAE673"/>
                </a:solidFill>
                <a:latin typeface="Comic Sans MS" pitchFamily="66" charset="0"/>
                <a:ea typeface="ＭＳ Ｐゴシック" pitchFamily="34" charset="-128"/>
              </a:rPr>
              <a:t>instructional reading level</a:t>
            </a:r>
            <a:r>
              <a:rPr lang="en-US" sz="2800" dirty="0">
                <a:solidFill>
                  <a:schemeClr val="tx1"/>
                </a:solidFill>
                <a:latin typeface="Comic Sans MS" pitchFamily="66" charset="0"/>
                <a:ea typeface="ＭＳ Ｐゴシック" pitchFamily="34" charset="-128"/>
              </a:rPr>
              <a:t>, apply </a:t>
            </a:r>
            <a:r>
              <a:rPr lang="en-US" sz="2800" dirty="0">
                <a:solidFill>
                  <a:srgbClr val="FAE673"/>
                </a:solidFill>
                <a:latin typeface="Comic Sans MS" pitchFamily="66" charset="0"/>
                <a:ea typeface="ＭＳ Ｐゴシック" pitchFamily="34" charset="-128"/>
              </a:rPr>
              <a:t>scaffolding as needed</a:t>
            </a:r>
            <a:r>
              <a:rPr lang="en-US" sz="2800" dirty="0">
                <a:solidFill>
                  <a:schemeClr val="tx1"/>
                </a:solidFill>
                <a:latin typeface="Comic Sans MS" pitchFamily="66" charset="0"/>
                <a:ea typeface="ＭＳ Ｐゴシック" pitchFamily="34" charset="-128"/>
              </a:rPr>
              <a:t>.  This is the “stretch” level.</a:t>
            </a:r>
          </a:p>
          <a:p>
            <a:r>
              <a:rPr lang="en-US" sz="2800" dirty="0">
                <a:solidFill>
                  <a:schemeClr val="tx1"/>
                </a:solidFill>
                <a:latin typeface="Comic Sans MS" pitchFamily="66" charset="0"/>
                <a:ea typeface="ＭＳ Ｐゴシック" pitchFamily="34" charset="-128"/>
              </a:rPr>
              <a:t>Text on a student’s </a:t>
            </a:r>
            <a:r>
              <a:rPr lang="en-US" sz="2800" dirty="0">
                <a:solidFill>
                  <a:srgbClr val="FAE673"/>
                </a:solidFill>
                <a:latin typeface="Comic Sans MS" pitchFamily="66" charset="0"/>
                <a:ea typeface="ＭＳ Ｐゴシック" pitchFamily="34" charset="-128"/>
              </a:rPr>
              <a:t>frustration reading level </a:t>
            </a:r>
            <a:r>
              <a:rPr lang="en-US" sz="2800" dirty="0">
                <a:solidFill>
                  <a:schemeClr val="tx1"/>
                </a:solidFill>
                <a:latin typeface="Comic Sans MS" pitchFamily="66" charset="0"/>
                <a:ea typeface="ＭＳ Ｐゴシック" pitchFamily="34" charset="-128"/>
              </a:rPr>
              <a:t>should </a:t>
            </a:r>
            <a:r>
              <a:rPr lang="en-US" sz="2800" dirty="0">
                <a:solidFill>
                  <a:srgbClr val="FAE673"/>
                </a:solidFill>
                <a:latin typeface="Comic Sans MS" pitchFamily="66" charset="0"/>
                <a:ea typeface="ＭＳ Ｐゴシック" pitchFamily="34" charset="-128"/>
              </a:rPr>
              <a:t>not </a:t>
            </a:r>
            <a:r>
              <a:rPr lang="en-US" sz="2800" dirty="0">
                <a:solidFill>
                  <a:schemeClr val="tx1"/>
                </a:solidFill>
                <a:latin typeface="Comic Sans MS" pitchFamily="66" charset="0"/>
                <a:ea typeface="ＭＳ Ｐゴシック" pitchFamily="34" charset="-128"/>
              </a:rPr>
              <a:t>be used. Research has shown that students’ reading ability does not improve when interacting with text on a frustration level.   </a:t>
            </a:r>
            <a:endParaRPr lang="en-US" sz="3600"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p:txBody>
      </p:sp>
      <p:pic>
        <p:nvPicPr>
          <p:cNvPr id="1030" name="Picture 6" descr="C:\Users\croe\AppData\Local\Microsoft\Windows\Temporary Internet Files\Content.IE5\6ROCKPEI\MP900438363[1].jpg"/>
          <p:cNvPicPr>
            <a:picLocks noChangeAspect="1" noChangeArrowheads="1"/>
          </p:cNvPicPr>
          <p:nvPr/>
        </p:nvPicPr>
        <p:blipFill>
          <a:blip r:embed="rId3" cstate="print"/>
          <a:srcRect/>
          <a:stretch>
            <a:fillRect/>
          </a:stretch>
        </p:blipFill>
        <p:spPr bwMode="auto">
          <a:xfrm>
            <a:off x="8153400" y="1039393"/>
            <a:ext cx="1054045" cy="1578813"/>
          </a:xfrm>
          <a:prstGeom prst="rect">
            <a:avLst/>
          </a:prstGeom>
          <a:noFill/>
          <a:effectLst>
            <a:softEdge rad="127000"/>
          </a:effectLst>
        </p:spPr>
      </p:pic>
      <p:pic>
        <p:nvPicPr>
          <p:cNvPr id="1033" name="Picture 9" descr="C:\Users\croe\AppData\Local\Microsoft\Windows\Temporary Internet Files\Content.IE5\1W5VB72S\MP900442438[1].jpg"/>
          <p:cNvPicPr>
            <a:picLocks noChangeAspect="1" noChangeArrowheads="1"/>
          </p:cNvPicPr>
          <p:nvPr/>
        </p:nvPicPr>
        <p:blipFill>
          <a:blip r:embed="rId4" cstate="print"/>
          <a:srcRect/>
          <a:stretch>
            <a:fillRect/>
          </a:stretch>
        </p:blipFill>
        <p:spPr bwMode="auto">
          <a:xfrm>
            <a:off x="6858000" y="3810000"/>
            <a:ext cx="1828800" cy="1095237"/>
          </a:xfrm>
          <a:prstGeom prst="rect">
            <a:avLst/>
          </a:prstGeom>
          <a:noFill/>
          <a:effectLst>
            <a:softEdge rad="63500"/>
          </a:effectLst>
        </p:spPr>
      </p:pic>
      <p:sp>
        <p:nvSpPr>
          <p:cNvPr id="8" name="Footer Placeholder 7"/>
          <p:cNvSpPr>
            <a:spLocks noGrp="1"/>
          </p:cNvSpPr>
          <p:nvPr>
            <p:ph type="ftr" sz="quarter" idx="11"/>
          </p:nvPr>
        </p:nvSpPr>
        <p:spPr>
          <a:xfrm>
            <a:off x="0" y="6492875"/>
            <a:ext cx="89916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lvl="1" algn="ctr" eaLnBrk="1" hangingPunct="1">
              <a:spcAft>
                <a:spcPts val="0"/>
              </a:spcAft>
              <a:defRPr/>
            </a:pPr>
            <a:r>
              <a:rPr lang="en-US" sz="4400" b="1" dirty="0" smtClean="0">
                <a:latin typeface="Comic Sans MS" pitchFamily="66" charset="0"/>
              </a:rPr>
              <a:t>The CCSS and Text Types</a:t>
            </a:r>
          </a:p>
        </p:txBody>
      </p:sp>
      <p:sp>
        <p:nvSpPr>
          <p:cNvPr id="6" name="TextBox 5"/>
          <p:cNvSpPr txBox="1"/>
          <p:nvPr/>
        </p:nvSpPr>
        <p:spPr>
          <a:xfrm>
            <a:off x="0" y="1539404"/>
            <a:ext cx="9144000" cy="4739759"/>
          </a:xfrm>
          <a:prstGeom prst="rect">
            <a:avLst/>
          </a:prstGeom>
          <a:noFill/>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a:spcAft>
                <a:spcPts val="1200"/>
              </a:spcAft>
            </a:pPr>
            <a:r>
              <a:rPr lang="en-US" sz="3200" dirty="0">
                <a:solidFill>
                  <a:schemeClr val="tx1"/>
                </a:solidFill>
                <a:latin typeface="Comic Sans MS" pitchFamily="66" charset="0"/>
                <a:ea typeface="ＭＳ Ｐゴシック" pitchFamily="34" charset="-128"/>
              </a:rPr>
              <a:t>Narrative Text </a:t>
            </a:r>
          </a:p>
          <a:p>
            <a:pPr>
              <a:buFont typeface="Arial" pitchFamily="34" charset="0"/>
              <a:buChar char="•"/>
            </a:pPr>
            <a:r>
              <a:rPr lang="en-US" sz="2200" dirty="0">
                <a:solidFill>
                  <a:schemeClr val="tx1"/>
                </a:solidFill>
                <a:latin typeface="Comic Sans MS" pitchFamily="66" charset="0"/>
                <a:ea typeface="ＭＳ Ｐゴシック" pitchFamily="34" charset="-128"/>
              </a:rPr>
              <a:t> In elementary grades this includes stories and poetry for both </a:t>
            </a:r>
            <a:endParaRPr lang="en-US" sz="2200" dirty="0" smtClean="0">
              <a:solidFill>
                <a:schemeClr val="tx1"/>
              </a:solidFill>
              <a:latin typeface="Comic Sans MS" pitchFamily="66" charset="0"/>
              <a:ea typeface="ＭＳ Ｐゴシック" pitchFamily="34" charset="-128"/>
            </a:endParaRPr>
          </a:p>
          <a:p>
            <a:r>
              <a:rPr lang="en-US" sz="2200" dirty="0" smtClean="0">
                <a:solidFill>
                  <a:schemeClr val="tx1"/>
                </a:solidFill>
                <a:latin typeface="Comic Sans MS" pitchFamily="66" charset="0"/>
                <a:ea typeface="ＭＳ Ｐゴシック" pitchFamily="34" charset="-128"/>
              </a:rPr>
              <a:t>  read-</a:t>
            </a:r>
            <a:r>
              <a:rPr lang="en-US" sz="2200" dirty="0" err="1" smtClean="0">
                <a:solidFill>
                  <a:schemeClr val="tx1"/>
                </a:solidFill>
                <a:latin typeface="Comic Sans MS" pitchFamily="66" charset="0"/>
                <a:ea typeface="ＭＳ Ｐゴシック" pitchFamily="34" charset="-128"/>
              </a:rPr>
              <a:t>alouds</a:t>
            </a:r>
            <a:r>
              <a:rPr lang="en-US" sz="2200" dirty="0" smtClean="0">
                <a:solidFill>
                  <a:schemeClr val="tx1"/>
                </a:solidFill>
                <a:latin typeface="Comic Sans MS" pitchFamily="66" charset="0"/>
                <a:ea typeface="ＭＳ Ｐゴシック" pitchFamily="34" charset="-128"/>
              </a:rPr>
              <a:t> </a:t>
            </a:r>
            <a:r>
              <a:rPr lang="en-US" sz="2200" dirty="0">
                <a:solidFill>
                  <a:schemeClr val="tx1"/>
                </a:solidFill>
                <a:latin typeface="Comic Sans MS" pitchFamily="66" charset="0"/>
                <a:ea typeface="ＭＳ Ｐゴシック" pitchFamily="34" charset="-128"/>
              </a:rPr>
              <a:t>and independent reading.  </a:t>
            </a:r>
            <a:r>
              <a:rPr lang="en-US" sz="2200" dirty="0" smtClean="0">
                <a:solidFill>
                  <a:schemeClr val="tx1"/>
                </a:solidFill>
                <a:latin typeface="Comic Sans MS" pitchFamily="66" charset="0"/>
                <a:ea typeface="ＭＳ Ｐゴシック" pitchFamily="34" charset="-128"/>
              </a:rPr>
              <a:t>Read-</a:t>
            </a:r>
            <a:r>
              <a:rPr lang="en-US" sz="2200" dirty="0" err="1" smtClean="0">
                <a:solidFill>
                  <a:schemeClr val="tx1"/>
                </a:solidFill>
                <a:latin typeface="Comic Sans MS" pitchFamily="66" charset="0"/>
                <a:ea typeface="ＭＳ Ｐゴシック" pitchFamily="34" charset="-128"/>
              </a:rPr>
              <a:t>alouds</a:t>
            </a:r>
            <a:r>
              <a:rPr lang="en-US" sz="2200" dirty="0" smtClean="0">
                <a:solidFill>
                  <a:schemeClr val="tx1"/>
                </a:solidFill>
                <a:latin typeface="Comic Sans MS" pitchFamily="66" charset="0"/>
                <a:ea typeface="ＭＳ Ｐゴシック" pitchFamily="34" charset="-128"/>
              </a:rPr>
              <a:t> include</a:t>
            </a:r>
          </a:p>
          <a:p>
            <a:r>
              <a:rPr lang="en-US" sz="2200" dirty="0" smtClean="0">
                <a:solidFill>
                  <a:schemeClr val="tx1"/>
                </a:solidFill>
                <a:latin typeface="Comic Sans MS" pitchFamily="66" charset="0"/>
                <a:ea typeface="ＭＳ Ｐゴシック" pitchFamily="34" charset="-128"/>
              </a:rPr>
              <a:t>  </a:t>
            </a:r>
            <a:r>
              <a:rPr lang="en-US" sz="2200" dirty="0">
                <a:solidFill>
                  <a:schemeClr val="tx1"/>
                </a:solidFill>
                <a:latin typeface="Comic Sans MS" pitchFamily="66" charset="0"/>
                <a:ea typeface="ＭＳ Ｐゴシック" pitchFamily="34" charset="-128"/>
              </a:rPr>
              <a:t>chapter books, </a:t>
            </a:r>
            <a:r>
              <a:rPr lang="en-US" sz="2200" dirty="0" smtClean="0">
                <a:solidFill>
                  <a:schemeClr val="tx1"/>
                </a:solidFill>
                <a:latin typeface="Comic Sans MS" pitchFamily="66" charset="0"/>
                <a:ea typeface="ＭＳ Ｐゴシック" pitchFamily="34" charset="-128"/>
              </a:rPr>
              <a:t>even </a:t>
            </a:r>
            <a:r>
              <a:rPr lang="en-US" sz="2200" dirty="0">
                <a:solidFill>
                  <a:schemeClr val="tx1"/>
                </a:solidFill>
                <a:latin typeface="Comic Sans MS" pitchFamily="66" charset="0"/>
                <a:ea typeface="ＭＳ Ｐゴシック" pitchFamily="34" charset="-128"/>
              </a:rPr>
              <a:t>at the kindergarten level.</a:t>
            </a:r>
          </a:p>
          <a:p>
            <a:pPr>
              <a:buFont typeface="Arial" pitchFamily="34" charset="0"/>
              <a:buChar char="•"/>
            </a:pPr>
            <a:r>
              <a:rPr lang="en-US" sz="2200" dirty="0">
                <a:solidFill>
                  <a:schemeClr val="tx1"/>
                </a:solidFill>
                <a:latin typeface="Comic Sans MS" pitchFamily="66" charset="0"/>
                <a:ea typeface="ＭＳ Ｐゴシック" pitchFamily="34" charset="-128"/>
              </a:rPr>
              <a:t> In secondary grades this includes short stories, </a:t>
            </a:r>
          </a:p>
          <a:p>
            <a:r>
              <a:rPr lang="en-US" sz="2200" dirty="0">
                <a:solidFill>
                  <a:schemeClr val="tx1"/>
                </a:solidFill>
                <a:latin typeface="Comic Sans MS" pitchFamily="66" charset="0"/>
                <a:ea typeface="ＭＳ Ｐゴシック" pitchFamily="34" charset="-128"/>
              </a:rPr>
              <a:t>  </a:t>
            </a:r>
            <a:r>
              <a:rPr lang="en-US" sz="2200" dirty="0" smtClean="0">
                <a:solidFill>
                  <a:schemeClr val="tx1"/>
                </a:solidFill>
                <a:latin typeface="Comic Sans MS" pitchFamily="66" charset="0"/>
                <a:ea typeface="ＭＳ Ｐゴシック" pitchFamily="34" charset="-128"/>
              </a:rPr>
              <a:t>novels</a:t>
            </a:r>
            <a:r>
              <a:rPr lang="en-US" sz="2200" dirty="0">
                <a:solidFill>
                  <a:schemeClr val="tx1"/>
                </a:solidFill>
                <a:latin typeface="Comic Sans MS" pitchFamily="66" charset="0"/>
                <a:ea typeface="ＭＳ Ｐゴシック" pitchFamily="34" charset="-128"/>
              </a:rPr>
              <a:t>, poetry, and drama.</a:t>
            </a:r>
          </a:p>
          <a:p>
            <a:endParaRPr lang="en-US" sz="2000" dirty="0">
              <a:solidFill>
                <a:schemeClr val="tx1"/>
              </a:solidFill>
              <a:latin typeface="Comic Sans MS" pitchFamily="66" charset="0"/>
              <a:ea typeface="ＭＳ Ｐゴシック" pitchFamily="34" charset="-128"/>
            </a:endParaRPr>
          </a:p>
          <a:p>
            <a:pPr>
              <a:spcAft>
                <a:spcPts val="1200"/>
              </a:spcAft>
            </a:pPr>
            <a:r>
              <a:rPr lang="en-US" sz="3200" dirty="0">
                <a:solidFill>
                  <a:schemeClr val="tx1"/>
                </a:solidFill>
                <a:latin typeface="Comic Sans MS" pitchFamily="66" charset="0"/>
                <a:ea typeface="ＭＳ Ｐゴシック" pitchFamily="34" charset="-128"/>
              </a:rPr>
              <a:t>Informational Text and Literary Non-fiction</a:t>
            </a:r>
          </a:p>
          <a:p>
            <a:r>
              <a:rPr lang="en-US" sz="2200" dirty="0">
                <a:solidFill>
                  <a:schemeClr val="tx1"/>
                </a:solidFill>
                <a:latin typeface="Comic Sans MS" pitchFamily="66" charset="0"/>
                <a:ea typeface="ＭＳ Ｐゴシック" pitchFamily="34" charset="-128"/>
              </a:rPr>
              <a:t>For both elementary and secondary grades this includes exposition, historic non-fiction, biographies, auto-biographies, speeches, historical documents, and technical documents.</a:t>
            </a:r>
          </a:p>
          <a:p>
            <a:endParaRPr lang="en-US" sz="2200" dirty="0">
              <a:solidFill>
                <a:schemeClr val="tx1"/>
              </a:solidFill>
              <a:latin typeface="Comic Sans MS" pitchFamily="66" charset="0"/>
              <a:ea typeface="ＭＳ Ｐゴシック" pitchFamily="34" charset="-128"/>
            </a:endParaRPr>
          </a:p>
        </p:txBody>
      </p:sp>
      <p:pic>
        <p:nvPicPr>
          <p:cNvPr id="59398" name="Picture 5" descr="C:\Users\croe\AppData\Local\Microsoft\Windows\Temporary Internet Files\Content.IE5\1W5VB72S\MC900354006[1].wmf"/>
          <p:cNvPicPr>
            <a:picLocks noChangeAspect="1" noChangeArrowheads="1"/>
          </p:cNvPicPr>
          <p:nvPr/>
        </p:nvPicPr>
        <p:blipFill>
          <a:blip r:embed="rId3" cstate="print"/>
          <a:srcRect/>
          <a:stretch>
            <a:fillRect/>
          </a:stretch>
        </p:blipFill>
        <p:spPr bwMode="auto">
          <a:xfrm>
            <a:off x="7086600" y="3200400"/>
            <a:ext cx="1787525" cy="976493"/>
          </a:xfrm>
          <a:prstGeom prst="rect">
            <a:avLst/>
          </a:prstGeom>
          <a:noFill/>
          <a:ln w="9525">
            <a:noFill/>
            <a:miter lim="800000"/>
            <a:headEnd/>
            <a:tailEnd/>
          </a:ln>
        </p:spPr>
      </p:pic>
      <p:sp>
        <p:nvSpPr>
          <p:cNvPr id="7" name="TextBox 6"/>
          <p:cNvSpPr txBox="1"/>
          <p:nvPr/>
        </p:nvSpPr>
        <p:spPr>
          <a:xfrm>
            <a:off x="246063" y="6445250"/>
            <a:ext cx="7907337" cy="523220"/>
          </a:xfrm>
          <a:prstGeom prst="rect">
            <a:avLst/>
          </a:prstGeom>
          <a:noFill/>
        </p:spPr>
        <p:txBody>
          <a:bodyPr>
            <a:spAutoFit/>
          </a:bodyPr>
          <a:lstStyle/>
          <a:p>
            <a:pPr>
              <a:defRPr/>
            </a:pPr>
            <a:r>
              <a:rPr lang="en-US" sz="1400" b="1" dirty="0">
                <a:solidFill>
                  <a:schemeClr val="bg1"/>
                </a:solidFill>
                <a:latin typeface="Comic Sans MS" pitchFamily="66" charset="0"/>
                <a:ea typeface="ＭＳ Ｐゴシック" pitchFamily="-105" charset="-128"/>
              </a:rPr>
              <a:t>ELA Educator Effectiveness Academy, Summer 2011 © Maryland State Department of Education </a:t>
            </a:r>
          </a:p>
        </p:txBody>
      </p:sp>
      <p:sp>
        <p:nvSpPr>
          <p:cNvPr id="8" name="Footer Placeholder 7"/>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omic Sans MS" pitchFamily="66" charset="0"/>
              </a:rPr>
              <a:t>Follow Up Activity</a:t>
            </a:r>
            <a:endParaRPr lang="en-US"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ELA Educator Effectiveness Academy, Summer 2011 © Maryland State Department of Education </a:t>
            </a:r>
            <a:endParaRPr lang="en-US"/>
          </a:p>
        </p:txBody>
      </p:sp>
      <p:sp>
        <p:nvSpPr>
          <p:cNvPr id="4" name="Rectangle 3"/>
          <p:cNvSpPr/>
          <p:nvPr/>
        </p:nvSpPr>
        <p:spPr>
          <a:xfrm>
            <a:off x="1066800" y="1828800"/>
            <a:ext cx="7620000" cy="3477875"/>
          </a:xfrm>
          <a:prstGeom prst="rect">
            <a:avLst/>
          </a:prstGeom>
        </p:spPr>
        <p:txBody>
          <a:bodyPr wrap="square">
            <a:spAutoFit/>
          </a:bodyPr>
          <a:lstStyle/>
          <a:p>
            <a:r>
              <a:rPr lang="en-US" sz="4400" dirty="0" smtClean="0">
                <a:latin typeface="Comic Sans MS" pitchFamily="66" charset="0"/>
              </a:rPr>
              <a:t>In grade level teams, </a:t>
            </a:r>
            <a:r>
              <a:rPr lang="en-US" sz="4400" dirty="0" smtClean="0">
                <a:latin typeface="Comic Sans MS" pitchFamily="66" charset="0"/>
              </a:rPr>
              <a:t>examine </a:t>
            </a:r>
            <a:r>
              <a:rPr lang="en-US" sz="4400" dirty="0" smtClean="0">
                <a:latin typeface="Comic Sans MS" pitchFamily="66" charset="0"/>
              </a:rPr>
              <a:t>current texts being utilized to determine </a:t>
            </a:r>
            <a:r>
              <a:rPr lang="en-US" sz="4400" dirty="0" smtClean="0">
                <a:latin typeface="Comic Sans MS" pitchFamily="66" charset="0"/>
              </a:rPr>
              <a:t>if the text </a:t>
            </a:r>
            <a:r>
              <a:rPr lang="en-US" sz="4400" dirty="0" smtClean="0">
                <a:latin typeface="Comic Sans MS" pitchFamily="66" charset="0"/>
              </a:rPr>
              <a:t>complexity is appropriate.</a:t>
            </a:r>
            <a:endParaRPr lang="en-US" sz="4400" dirty="0">
              <a:latin typeface="Comic Sans MS" pitchFamily="66" charset="0"/>
            </a:endParaRPr>
          </a:p>
        </p:txBody>
      </p:sp>
      <p:pic>
        <p:nvPicPr>
          <p:cNvPr id="1026" name="Picture 2" descr="C:\Users\alynch\AppData\Local\Microsoft\Windows\Temporary Internet Files\Content.IE5\VW7ODXOG\MP900438678[1].jpg"/>
          <p:cNvPicPr>
            <a:picLocks noChangeAspect="1" noChangeArrowheads="1"/>
          </p:cNvPicPr>
          <p:nvPr/>
        </p:nvPicPr>
        <p:blipFill>
          <a:blip r:embed="rId2" cstate="print"/>
          <a:srcRect/>
          <a:stretch>
            <a:fillRect/>
          </a:stretch>
        </p:blipFill>
        <p:spPr bwMode="auto">
          <a:xfrm>
            <a:off x="6172200" y="4267200"/>
            <a:ext cx="1828800" cy="236219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241300" y="152400"/>
            <a:ext cx="8610600" cy="1143000"/>
          </a:xfrm>
        </p:spPr>
        <p:txBody>
          <a:bodyPr>
            <a:normAutofit/>
          </a:bodyPr>
          <a:lstStyle/>
          <a:p>
            <a:pPr algn="ctr" eaLnBrk="1" hangingPunct="1">
              <a:defRPr/>
            </a:pPr>
            <a:r>
              <a:rPr lang="en-US" sz="4400" b="1" dirty="0" smtClean="0">
                <a:solidFill>
                  <a:schemeClr val="tx1"/>
                </a:solidFill>
                <a:latin typeface="Comic Sans MS" pitchFamily="66" charset="0"/>
              </a:rPr>
              <a:t>Text Complexity Matters</a:t>
            </a:r>
          </a:p>
        </p:txBody>
      </p:sp>
      <p:sp>
        <p:nvSpPr>
          <p:cNvPr id="4" name="TextBox 3"/>
          <p:cNvSpPr txBox="1"/>
          <p:nvPr/>
        </p:nvSpPr>
        <p:spPr>
          <a:xfrm>
            <a:off x="0" y="1524000"/>
            <a:ext cx="9144000" cy="5334000"/>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pPr>
              <a:spcAft>
                <a:spcPts val="600"/>
              </a:spcAft>
            </a:pPr>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a:spcAft>
                <a:spcPts val="600"/>
              </a:spcAft>
            </a:pPr>
            <a:endParaRPr lang="en-US" sz="11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pPr>
              <a:spcAft>
                <a:spcPts val="600"/>
              </a:spcAft>
            </a:pPr>
            <a:endParaRPr lang="en-US" sz="11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a:p>
            <a:endParaRPr lang="en-US" dirty="0">
              <a:solidFill>
                <a:schemeClr val="tx1"/>
              </a:solidFill>
              <a:latin typeface="Comic Sans MS" pitchFamily="66" charset="0"/>
              <a:ea typeface="ＭＳ Ｐゴシック" pitchFamily="34" charset="-128"/>
            </a:endParaRPr>
          </a:p>
          <a:p>
            <a:r>
              <a:rPr lang="en-US" dirty="0">
                <a:solidFill>
                  <a:schemeClr val="tx1"/>
                </a:solidFill>
                <a:latin typeface="Comic Sans MS" pitchFamily="66" charset="0"/>
                <a:ea typeface="ＭＳ Ｐゴシック" pitchFamily="34" charset="-128"/>
              </a:rPr>
              <a:t>*From Appendix A, page 4 of the </a:t>
            </a:r>
            <a:r>
              <a:rPr lang="en-US" i="1" dirty="0">
                <a:solidFill>
                  <a:schemeClr val="tx1"/>
                </a:solidFill>
                <a:latin typeface="Comic Sans MS" pitchFamily="66" charset="0"/>
                <a:ea typeface="ＭＳ Ｐゴシック" pitchFamily="34" charset="-128"/>
              </a:rPr>
              <a:t>Common Core State Standards for English Language Arts. </a:t>
            </a:r>
          </a:p>
          <a:p>
            <a:pPr>
              <a:spcAft>
                <a:spcPts val="600"/>
              </a:spcAft>
            </a:pPr>
            <a:endParaRPr lang="en-US" sz="2800" b="1"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p:txBody>
      </p:sp>
      <p:pic>
        <p:nvPicPr>
          <p:cNvPr id="1029" name="Picture 5" descr="C:\Users\croe\AppData\Local\Microsoft\Windows\Temporary Internet Files\Content.IE5\RINVMVIO\MC900440221[1].wmf"/>
          <p:cNvPicPr>
            <a:picLocks noChangeAspect="1" noChangeArrowheads="1"/>
          </p:cNvPicPr>
          <p:nvPr/>
        </p:nvPicPr>
        <p:blipFill>
          <a:blip r:embed="rId3" cstate="print"/>
          <a:stretch>
            <a:fillRect/>
          </a:stretch>
        </p:blipFill>
        <p:spPr bwMode="auto">
          <a:xfrm>
            <a:off x="5562600" y="1828800"/>
            <a:ext cx="3059113" cy="25146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246063" y="1524000"/>
            <a:ext cx="5164137" cy="3924151"/>
          </a:xfrm>
          <a:prstGeom prst="rect">
            <a:avLst/>
          </a:prstGeom>
          <a:noFill/>
        </p:spPr>
        <p:txBody>
          <a:bodyPr>
            <a:spAutoFit/>
          </a:bodyPr>
          <a:lstStyle/>
          <a:p>
            <a:pPr>
              <a:spcAft>
                <a:spcPts val="600"/>
              </a:spcAft>
            </a:pPr>
            <a:r>
              <a:rPr lang="en-US" sz="2800" dirty="0">
                <a:latin typeface="Comic Sans MS" pitchFamily="66" charset="0"/>
              </a:rPr>
              <a:t>“Being able to read </a:t>
            </a:r>
            <a:r>
              <a:rPr lang="en-US" sz="2800" dirty="0">
                <a:solidFill>
                  <a:srgbClr val="F8D92D"/>
                </a:solidFill>
                <a:latin typeface="Comic Sans MS" pitchFamily="66" charset="0"/>
              </a:rPr>
              <a:t>complex </a:t>
            </a:r>
          </a:p>
          <a:p>
            <a:pPr>
              <a:spcAft>
                <a:spcPts val="600"/>
              </a:spcAft>
            </a:pPr>
            <a:r>
              <a:rPr lang="en-US" sz="2800" dirty="0">
                <a:solidFill>
                  <a:srgbClr val="F8D92D"/>
                </a:solidFill>
                <a:latin typeface="Comic Sans MS" pitchFamily="66" charset="0"/>
              </a:rPr>
              <a:t>text</a:t>
            </a:r>
            <a:r>
              <a:rPr lang="en-US" sz="2800" dirty="0">
                <a:latin typeface="Comic Sans MS" pitchFamily="66" charset="0"/>
              </a:rPr>
              <a:t> independently and </a:t>
            </a:r>
          </a:p>
          <a:p>
            <a:pPr>
              <a:spcAft>
                <a:spcPts val="600"/>
              </a:spcAft>
            </a:pPr>
            <a:r>
              <a:rPr lang="en-US" sz="2800" dirty="0">
                <a:latin typeface="Comic Sans MS" pitchFamily="66" charset="0"/>
              </a:rPr>
              <a:t>proficiently </a:t>
            </a:r>
            <a:r>
              <a:rPr lang="en-US" sz="2800" dirty="0">
                <a:solidFill>
                  <a:srgbClr val="F8D92D"/>
                </a:solidFill>
                <a:latin typeface="Comic Sans MS" pitchFamily="66" charset="0"/>
              </a:rPr>
              <a:t>is essential </a:t>
            </a:r>
          </a:p>
          <a:p>
            <a:pPr>
              <a:spcAft>
                <a:spcPts val="600"/>
              </a:spcAft>
            </a:pPr>
            <a:r>
              <a:rPr lang="en-US" sz="2800" dirty="0">
                <a:latin typeface="Comic Sans MS" pitchFamily="66" charset="0"/>
              </a:rPr>
              <a:t>for high achievement in college </a:t>
            </a:r>
          </a:p>
          <a:p>
            <a:pPr>
              <a:spcAft>
                <a:spcPts val="600"/>
              </a:spcAft>
            </a:pPr>
            <a:r>
              <a:rPr lang="en-US" sz="2800" dirty="0">
                <a:latin typeface="Comic Sans MS" pitchFamily="66" charset="0"/>
              </a:rPr>
              <a:t>and the workplace and </a:t>
            </a:r>
          </a:p>
          <a:p>
            <a:pPr>
              <a:spcAft>
                <a:spcPts val="600"/>
              </a:spcAft>
            </a:pPr>
            <a:r>
              <a:rPr lang="en-US" sz="2800" dirty="0">
                <a:latin typeface="Comic Sans MS" pitchFamily="66" charset="0"/>
              </a:rPr>
              <a:t>important in numerous life tasks.”</a:t>
            </a:r>
            <a:endParaRPr lang="en-US" dirty="0">
              <a:latin typeface="Comic Sans MS" pitchFamily="66" charset="0"/>
            </a:endParaRPr>
          </a:p>
        </p:txBody>
      </p:sp>
      <p:sp>
        <p:nvSpPr>
          <p:cNvPr id="9" name="Footer Placeholder 8"/>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Why Text Complexity Matters</a:t>
            </a:r>
          </a:p>
        </p:txBody>
      </p:sp>
      <p:sp>
        <p:nvSpPr>
          <p:cNvPr id="4" name="TextBox 3"/>
          <p:cNvSpPr txBox="1"/>
          <p:nvPr/>
        </p:nvSpPr>
        <p:spPr>
          <a:xfrm>
            <a:off x="0" y="1752600"/>
            <a:ext cx="9144000" cy="4370427"/>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pPr lvl="1">
              <a:spcAft>
                <a:spcPts val="1200"/>
              </a:spcAft>
              <a:buFont typeface="Arial" pitchFamily="34" charset="0"/>
              <a:buChar char="•"/>
            </a:pPr>
            <a:endParaRPr lang="en-US" sz="2400" b="1" dirty="0">
              <a:solidFill>
                <a:srgbClr val="FFFFFF"/>
              </a:solidFill>
              <a:latin typeface="Comic Sans MS" pitchFamily="66" charset="0"/>
              <a:ea typeface="ＭＳ Ｐゴシック" pitchFamily="34" charset="-128"/>
            </a:endParaRPr>
          </a:p>
          <a:p>
            <a:pPr lvl="1">
              <a:spcAft>
                <a:spcPts val="1200"/>
              </a:spcAft>
            </a:pPr>
            <a:endParaRPr lang="en-US" sz="800" dirty="0">
              <a:solidFill>
                <a:srgbClr val="FFFFFF"/>
              </a:solidFill>
              <a:latin typeface="Comic Sans MS" pitchFamily="66" charset="0"/>
              <a:ea typeface="ＭＳ Ｐゴシック" pitchFamily="34" charset="-128"/>
            </a:endParaRPr>
          </a:p>
          <a:p>
            <a:pPr lvl="1">
              <a:spcAft>
                <a:spcPts val="1200"/>
              </a:spcAft>
            </a:pPr>
            <a:r>
              <a:rPr lang="en-US" sz="2800" dirty="0">
                <a:solidFill>
                  <a:schemeClr val="tx1"/>
                </a:solidFill>
                <a:latin typeface="Comic Sans MS" pitchFamily="66" charset="0"/>
                <a:ea typeface="ＭＳ Ｐゴシック" pitchFamily="34" charset="-128"/>
              </a:rPr>
              <a:t>According to the 2006, ACT, Inc., report Reading Between the Lines, the biggest differentiator between students who met the reading benchmark and those who didn’t was students’ ability to answer questions associated with complex texts.</a:t>
            </a:r>
          </a:p>
          <a:p>
            <a:endParaRPr lang="en-US" sz="2000" dirty="0">
              <a:solidFill>
                <a:schemeClr val="tx1"/>
              </a:solidFill>
              <a:latin typeface="Comic Sans MS" pitchFamily="66" charset="0"/>
              <a:ea typeface="ＭＳ Ｐゴシック" pitchFamily="34" charset="-128"/>
            </a:endParaRPr>
          </a:p>
          <a:p>
            <a:r>
              <a:rPr lang="en-US" dirty="0">
                <a:solidFill>
                  <a:schemeClr val="tx1"/>
                </a:solidFill>
                <a:latin typeface="Comic Sans MS" pitchFamily="66" charset="0"/>
                <a:ea typeface="ＭＳ Ｐゴシック" pitchFamily="34" charset="-128"/>
              </a:rPr>
              <a:t>*From Appendix A, page 2 of the Common Core State Standards for English </a:t>
            </a:r>
            <a:endParaRPr lang="en-US" dirty="0" smtClean="0">
              <a:solidFill>
                <a:schemeClr val="tx1"/>
              </a:solidFill>
              <a:latin typeface="Comic Sans MS" pitchFamily="66" charset="0"/>
              <a:ea typeface="ＭＳ Ｐゴシック" pitchFamily="34" charset="-128"/>
            </a:endParaRPr>
          </a:p>
          <a:p>
            <a:r>
              <a:rPr lang="en-US" dirty="0" smtClean="0">
                <a:solidFill>
                  <a:schemeClr val="tx1"/>
                </a:solidFill>
                <a:latin typeface="Comic Sans MS" pitchFamily="66" charset="0"/>
                <a:ea typeface="ＭＳ Ｐゴシック" pitchFamily="34" charset="-128"/>
              </a:rPr>
              <a:t>  Language </a:t>
            </a:r>
            <a:r>
              <a:rPr lang="en-US" dirty="0">
                <a:solidFill>
                  <a:schemeClr val="tx1"/>
                </a:solidFill>
                <a:latin typeface="Comic Sans MS" pitchFamily="66" charset="0"/>
                <a:ea typeface="ＭＳ Ｐゴシック" pitchFamily="34" charset="-128"/>
              </a:rPr>
              <a:t>Arts. </a:t>
            </a:r>
          </a:p>
          <a:p>
            <a:endParaRPr lang="en-US" sz="2000" dirty="0">
              <a:solidFill>
                <a:srgbClr val="FFFFFF"/>
              </a:solidFill>
              <a:effectLst>
                <a:outerShdw blurRad="38100" dist="38100" dir="2700000" algn="tl">
                  <a:srgbClr val="000000"/>
                </a:outerShdw>
              </a:effectLst>
              <a:latin typeface="Comic Sans MS" pitchFamily="66" charset="0"/>
              <a:ea typeface="ＭＳ Ｐゴシック" pitchFamily="34" charset="-128"/>
            </a:endParaRPr>
          </a:p>
        </p:txBody>
      </p:sp>
      <p:pic>
        <p:nvPicPr>
          <p:cNvPr id="44034" name="Picture 2" descr="A C T">
            <a:hlinkClick r:id="rId3"/>
          </p:cNvPr>
          <p:cNvPicPr>
            <a:picLocks noChangeAspect="1" noChangeArrowheads="1"/>
          </p:cNvPicPr>
          <p:nvPr/>
        </p:nvPicPr>
        <p:blipFill>
          <a:blip r:embed="rId4" cstate="print"/>
          <a:srcRect/>
          <a:stretch>
            <a:fillRect/>
          </a:stretch>
        </p:blipFill>
        <p:spPr bwMode="auto">
          <a:xfrm>
            <a:off x="0" y="1981200"/>
            <a:ext cx="1728788" cy="461010"/>
          </a:xfrm>
          <a:prstGeom prst="rect">
            <a:avLst/>
          </a:prstGeom>
          <a:solidFill>
            <a:schemeClr val="bg1"/>
          </a:solidFill>
          <a:scene3d>
            <a:camera prst="isometricTopUp"/>
            <a:lightRig rig="threePt" dir="t"/>
          </a:scene3d>
        </p:spPr>
      </p:pic>
      <p:sp>
        <p:nvSpPr>
          <p:cNvPr id="7" name="TextBox 6"/>
          <p:cNvSpPr txBox="1"/>
          <p:nvPr/>
        </p:nvSpPr>
        <p:spPr>
          <a:xfrm>
            <a:off x="398463" y="6443663"/>
            <a:ext cx="7907337" cy="523220"/>
          </a:xfrm>
          <a:prstGeom prst="rect">
            <a:avLst/>
          </a:prstGeom>
          <a:noFill/>
        </p:spPr>
        <p:txBody>
          <a:bodyPr>
            <a:spAutoFit/>
          </a:bodyPr>
          <a:lstStyle/>
          <a:p>
            <a:pPr>
              <a:defRPr/>
            </a:pPr>
            <a:r>
              <a:rPr lang="en-US" sz="1400" b="1" dirty="0">
                <a:solidFill>
                  <a:schemeClr val="bg1"/>
                </a:solidFill>
                <a:latin typeface="Comic Sans MS" pitchFamily="66" charset="0"/>
                <a:ea typeface="ＭＳ Ｐゴシック" pitchFamily="-105" charset="-128"/>
              </a:rPr>
              <a:t>ELA Educator Effectiveness Academy, Summer 2011 © Maryland State Department of Education </a:t>
            </a:r>
          </a:p>
        </p:txBody>
      </p:sp>
      <p:sp>
        <p:nvSpPr>
          <p:cNvPr id="6" name="Footer Placeholder 5"/>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Why</a:t>
            </a:r>
            <a:r>
              <a:rPr lang="en-US" sz="4400" b="1" dirty="0" smtClean="0">
                <a:solidFill>
                  <a:schemeClr val="tx1"/>
                </a:solidFill>
                <a:effectLst>
                  <a:outerShdw blurRad="38100" dist="38100" dir="2700000" algn="tl">
                    <a:srgbClr val="000000"/>
                  </a:outerShdw>
                </a:effectLst>
                <a:latin typeface="Comic Sans MS" pitchFamily="66" charset="0"/>
              </a:rPr>
              <a:t> </a:t>
            </a:r>
            <a:r>
              <a:rPr lang="en-US" sz="4400" b="1" dirty="0" smtClean="0">
                <a:solidFill>
                  <a:schemeClr val="tx1"/>
                </a:solidFill>
                <a:latin typeface="Comic Sans MS" pitchFamily="66" charset="0"/>
              </a:rPr>
              <a:t>Text Complexity Matters</a:t>
            </a:r>
          </a:p>
        </p:txBody>
      </p:sp>
      <p:sp>
        <p:nvSpPr>
          <p:cNvPr id="4" name="TextBox 3"/>
          <p:cNvSpPr txBox="1"/>
          <p:nvPr/>
        </p:nvSpPr>
        <p:spPr>
          <a:xfrm>
            <a:off x="152400" y="1487298"/>
            <a:ext cx="8686800" cy="4632037"/>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square">
            <a:spAutoFit/>
          </a:bodyPr>
          <a:lstStyle/>
          <a:p>
            <a:pPr>
              <a:spcAft>
                <a:spcPts val="1800"/>
              </a:spcAft>
            </a:pPr>
            <a:r>
              <a:rPr lang="en-US" sz="2000" dirty="0" smtClean="0">
                <a:solidFill>
                  <a:schemeClr val="tx1"/>
                </a:solidFill>
                <a:effectLst/>
                <a:latin typeface="Comic Sans MS" pitchFamily="66" charset="0"/>
                <a:ea typeface="ＭＳ Ｐゴシック" pitchFamily="34" charset="-128"/>
              </a:rPr>
              <a:t>Reading Demands in K-12 have not increased as have those in the workplace and colleges:</a:t>
            </a:r>
          </a:p>
          <a:p>
            <a:pPr lvl="1">
              <a:spcAft>
                <a:spcPts val="1800"/>
              </a:spcAft>
              <a:buFont typeface="Arial" pitchFamily="34" charset="0"/>
              <a:buChar char="•"/>
            </a:pPr>
            <a:r>
              <a:rPr lang="en-US" sz="2000" dirty="0" smtClean="0">
                <a:solidFill>
                  <a:schemeClr val="tx1"/>
                </a:solidFill>
                <a:effectLst/>
                <a:latin typeface="Comic Sans MS" pitchFamily="66" charset="0"/>
                <a:ea typeface="ＭＳ Ｐゴシック" pitchFamily="34" charset="-128"/>
              </a:rPr>
              <a:t>Research indicates that the demands that college, careers, and citizenship place on readers have either held steady or increased over roughly the last fifty years.</a:t>
            </a:r>
          </a:p>
          <a:p>
            <a:pPr lvl="1">
              <a:spcAft>
                <a:spcPts val="1800"/>
              </a:spcAft>
              <a:buFont typeface="Arial" pitchFamily="34" charset="0"/>
              <a:buChar char="•"/>
            </a:pPr>
            <a:r>
              <a:rPr lang="en-US" sz="2000" dirty="0" smtClean="0">
                <a:solidFill>
                  <a:schemeClr val="tx1"/>
                </a:solidFill>
                <a:effectLst/>
                <a:latin typeface="Comic Sans MS" pitchFamily="66" charset="0"/>
                <a:ea typeface="ＭＳ Ｐゴシック" pitchFamily="34" charset="-128"/>
              </a:rPr>
              <a:t>The difficulty of college textbooks has increased since 1962.</a:t>
            </a:r>
          </a:p>
          <a:p>
            <a:pPr lvl="1">
              <a:spcAft>
                <a:spcPts val="1200"/>
              </a:spcAft>
              <a:buFont typeface="Arial" pitchFamily="34" charset="0"/>
              <a:buChar char="•"/>
            </a:pPr>
            <a:r>
              <a:rPr lang="en-US" sz="2000" dirty="0" smtClean="0">
                <a:solidFill>
                  <a:schemeClr val="tx1"/>
                </a:solidFill>
                <a:effectLst/>
                <a:latin typeface="Comic Sans MS" pitchFamily="66" charset="0"/>
                <a:ea typeface="ＭＳ Ｐゴシック" pitchFamily="34" charset="-128"/>
              </a:rPr>
              <a:t>Students in college are expected to read complex texts with substantially greater independence than are students in typical K–12 programs.</a:t>
            </a:r>
          </a:p>
          <a:p>
            <a:endParaRPr lang="en-US" sz="2000" dirty="0" smtClean="0">
              <a:solidFill>
                <a:schemeClr val="tx1"/>
              </a:solidFill>
              <a:effectLst/>
              <a:latin typeface="Comic Sans MS" pitchFamily="66" charset="0"/>
              <a:ea typeface="ＭＳ Ｐゴシック" pitchFamily="34" charset="-128"/>
            </a:endParaRPr>
          </a:p>
          <a:p>
            <a:r>
              <a:rPr lang="en-US" sz="2000" dirty="0" smtClean="0">
                <a:solidFill>
                  <a:schemeClr val="tx1"/>
                </a:solidFill>
                <a:effectLst/>
                <a:latin typeface="Comic Sans MS" pitchFamily="66" charset="0"/>
                <a:ea typeface="ＭＳ Ｐゴシック" pitchFamily="34" charset="-128"/>
              </a:rPr>
              <a:t>*Adapted from Appendix A, page 2 of the </a:t>
            </a:r>
            <a:r>
              <a:rPr lang="en-US" sz="2000" i="1" dirty="0" smtClean="0">
                <a:solidFill>
                  <a:schemeClr val="tx1"/>
                </a:solidFill>
                <a:effectLst/>
                <a:latin typeface="Comic Sans MS" pitchFamily="66" charset="0"/>
                <a:ea typeface="ＭＳ Ｐゴシック" pitchFamily="34" charset="-128"/>
              </a:rPr>
              <a:t>Common Core State Standards for English Language Arts. </a:t>
            </a:r>
            <a:endParaRPr lang="en-US" sz="2000" dirty="0">
              <a:solidFill>
                <a:schemeClr val="tx1"/>
              </a:solidFill>
              <a:effectLst/>
              <a:latin typeface="Comic Sans MS" pitchFamily="66" charset="0"/>
              <a:ea typeface="ＭＳ Ｐゴシック" pitchFamily="34" charset="-128"/>
            </a:endParaRPr>
          </a:p>
        </p:txBody>
      </p:sp>
      <p:sp>
        <p:nvSpPr>
          <p:cNvPr id="6" name="Footer Placeholder 5"/>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Why Text Complexity Matters</a:t>
            </a:r>
          </a:p>
        </p:txBody>
      </p:sp>
      <p:sp>
        <p:nvSpPr>
          <p:cNvPr id="4" name="TextBox 3"/>
          <p:cNvSpPr txBox="1"/>
          <p:nvPr/>
        </p:nvSpPr>
        <p:spPr>
          <a:xfrm>
            <a:off x="0" y="1447800"/>
            <a:ext cx="9144000" cy="5011628"/>
          </a:xfrm>
          <a:prstGeom prst="rect">
            <a:avLst/>
          </a:prstGeom>
          <a:noFill/>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pPr>
              <a:spcAft>
                <a:spcPts val="600"/>
              </a:spcAft>
            </a:pPr>
            <a:r>
              <a:rPr lang="en-US" sz="3200" dirty="0">
                <a:solidFill>
                  <a:schemeClr val="tx1"/>
                </a:solidFill>
                <a:latin typeface="Comic Sans MS" pitchFamily="66" charset="0"/>
                <a:ea typeface="ＭＳ Ｐゴシック" pitchFamily="34" charset="-128"/>
              </a:rPr>
              <a:t>Type of college and workplace reading has become more complex:</a:t>
            </a:r>
          </a:p>
          <a:p>
            <a:pPr lvl="1">
              <a:spcAft>
                <a:spcPts val="1000"/>
              </a:spcAft>
              <a:buFont typeface="Arial" pitchFamily="34" charset="0"/>
              <a:buChar char="•"/>
            </a:pPr>
            <a:r>
              <a:rPr lang="en-US" sz="2400" dirty="0">
                <a:solidFill>
                  <a:schemeClr val="tx1"/>
                </a:solidFill>
                <a:latin typeface="Comic Sans MS" pitchFamily="66" charset="0"/>
                <a:ea typeface="ＭＳ Ｐゴシック" pitchFamily="34" charset="-128"/>
              </a:rPr>
              <a:t>A 2005 College Board study found that college professors assign more readings from periodicals than do high school teachers. </a:t>
            </a:r>
          </a:p>
          <a:p>
            <a:pPr lvl="1">
              <a:spcAft>
                <a:spcPts val="1000"/>
              </a:spcAft>
              <a:buFont typeface="Arial" pitchFamily="34" charset="0"/>
              <a:buChar char="•"/>
            </a:pPr>
            <a:r>
              <a:rPr lang="en-US" sz="2400" dirty="0">
                <a:solidFill>
                  <a:schemeClr val="tx1"/>
                </a:solidFill>
                <a:latin typeface="Comic Sans MS" pitchFamily="66" charset="0"/>
                <a:ea typeface="ＭＳ Ｐゴシック" pitchFamily="34" charset="-128"/>
              </a:rPr>
              <a:t>The word difficulty of scientific journals and magazines from 1930 to 1990 has increased. </a:t>
            </a:r>
          </a:p>
          <a:p>
            <a:pPr lvl="1">
              <a:spcAft>
                <a:spcPts val="1200"/>
              </a:spcAft>
              <a:buFont typeface="Arial" pitchFamily="34" charset="0"/>
              <a:buChar char="•"/>
            </a:pPr>
            <a:r>
              <a:rPr lang="en-US" sz="2400" dirty="0">
                <a:solidFill>
                  <a:schemeClr val="tx1"/>
                </a:solidFill>
                <a:latin typeface="Comic Sans MS" pitchFamily="66" charset="0"/>
                <a:ea typeface="ＭＳ Ｐゴシック" pitchFamily="34" charset="-128"/>
              </a:rPr>
              <a:t>Workplace reading, measured in </a:t>
            </a:r>
            <a:r>
              <a:rPr lang="en-US" sz="2400" dirty="0" err="1">
                <a:solidFill>
                  <a:schemeClr val="tx1"/>
                </a:solidFill>
                <a:latin typeface="Comic Sans MS" pitchFamily="66" charset="0"/>
                <a:ea typeface="ＭＳ Ｐゴシック" pitchFamily="34" charset="-128"/>
              </a:rPr>
              <a:t>Lexiles</a:t>
            </a:r>
            <a:r>
              <a:rPr lang="en-US" sz="2400" dirty="0">
                <a:solidFill>
                  <a:schemeClr val="tx1"/>
                </a:solidFill>
                <a:latin typeface="Comic Sans MS" pitchFamily="66" charset="0"/>
                <a:ea typeface="ＭＳ Ｐゴシック" pitchFamily="34" charset="-128"/>
              </a:rPr>
              <a:t>, exceeds grade 12 complexity significantly, although there is considerable variation</a:t>
            </a:r>
            <a:r>
              <a:rPr lang="en-US" sz="2400" dirty="0" smtClean="0">
                <a:solidFill>
                  <a:schemeClr val="tx1"/>
                </a:solidFill>
                <a:latin typeface="Comic Sans MS" pitchFamily="66" charset="0"/>
                <a:ea typeface="ＭＳ Ｐゴシック" pitchFamily="34" charset="-128"/>
              </a:rPr>
              <a:t>.</a:t>
            </a:r>
            <a:endParaRPr lang="en-US" sz="1000" dirty="0">
              <a:solidFill>
                <a:schemeClr val="tx1"/>
              </a:solidFill>
              <a:latin typeface="Comic Sans MS" pitchFamily="66" charset="0"/>
              <a:ea typeface="ＭＳ Ｐゴシック" pitchFamily="34" charset="-128"/>
            </a:endParaRPr>
          </a:p>
          <a:p>
            <a:pPr>
              <a:spcAft>
                <a:spcPts val="1200"/>
              </a:spcAft>
            </a:pPr>
            <a:r>
              <a:rPr lang="en-US" sz="1600" dirty="0">
                <a:solidFill>
                  <a:schemeClr val="tx1"/>
                </a:solidFill>
                <a:latin typeface="Comic Sans MS" pitchFamily="66" charset="0"/>
                <a:ea typeface="ＭＳ Ｐゴシック" pitchFamily="34" charset="-128"/>
              </a:rPr>
              <a:t>*Adapted from Appendix A, page 2 of the Common Core State Standards for English Language Arts. </a:t>
            </a:r>
          </a:p>
        </p:txBody>
      </p:sp>
      <p:sp>
        <p:nvSpPr>
          <p:cNvPr id="6" name="Footer Placeholder 5"/>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Recommended </a:t>
            </a:r>
            <a:r>
              <a:rPr lang="en-US" sz="4400" b="1" dirty="0" err="1" smtClean="0">
                <a:solidFill>
                  <a:schemeClr val="tx1"/>
                </a:solidFill>
                <a:latin typeface="Comic Sans MS" pitchFamily="66" charset="0"/>
              </a:rPr>
              <a:t>Lexile</a:t>
            </a:r>
            <a:r>
              <a:rPr lang="en-US" sz="4400" b="1" dirty="0" smtClean="0">
                <a:solidFill>
                  <a:schemeClr val="tx1"/>
                </a:solidFill>
                <a:latin typeface="Comic Sans MS" pitchFamily="66" charset="0"/>
              </a:rPr>
              <a:t> Levels</a:t>
            </a:r>
          </a:p>
        </p:txBody>
      </p:sp>
      <p:sp>
        <p:nvSpPr>
          <p:cNvPr id="4" name="TextBox 3"/>
          <p:cNvSpPr txBox="1"/>
          <p:nvPr/>
        </p:nvSpPr>
        <p:spPr>
          <a:xfrm>
            <a:off x="241300" y="1600200"/>
            <a:ext cx="8674100" cy="4862870"/>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a:spAutoFit/>
          </a:bodyPr>
          <a:lstStyle/>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r>
              <a:rPr lang="en-US" sz="1600" b="1">
                <a:solidFill>
                  <a:srgbClr val="FFFFFF"/>
                </a:solidFill>
                <a:effectLst>
                  <a:outerShdw blurRad="38100" dist="38100" dir="2700000" algn="tl">
                    <a:srgbClr val="000000"/>
                  </a:outerShdw>
                </a:effectLst>
                <a:ea typeface="ＭＳ Ｐゴシック" pitchFamily="34" charset="-128"/>
              </a:rPr>
              <a:t>*Lexile ranges are from MetaMetrics and reported in Appendix A, page 8 of the </a:t>
            </a:r>
            <a:r>
              <a:rPr lang="en-US" sz="1600" b="1" i="1">
                <a:solidFill>
                  <a:srgbClr val="FFFFFF"/>
                </a:solidFill>
                <a:effectLst>
                  <a:outerShdw blurRad="38100" dist="38100" dir="2700000" algn="tl">
                    <a:srgbClr val="000000"/>
                  </a:outerShdw>
                </a:effectLst>
                <a:ea typeface="ＭＳ Ｐゴシック" pitchFamily="34" charset="-128"/>
              </a:rPr>
              <a:t>Common Core State Standards for English Language Arts.</a:t>
            </a:r>
          </a:p>
          <a:p>
            <a:r>
              <a:rPr lang="en-US" b="1" i="1">
                <a:solidFill>
                  <a:srgbClr val="FFFFFF"/>
                </a:solidFill>
                <a:effectLst>
                  <a:outerShdw blurRad="38100" dist="38100" dir="2700000" algn="tl">
                    <a:srgbClr val="000000"/>
                  </a:outerShdw>
                </a:effectLst>
                <a:ea typeface="ＭＳ Ｐゴシック" pitchFamily="34" charset="-128"/>
              </a:rPr>
              <a:t> </a:t>
            </a:r>
          </a:p>
        </p:txBody>
      </p:sp>
      <p:graphicFrame>
        <p:nvGraphicFramePr>
          <p:cNvPr id="6" name="Table 5"/>
          <p:cNvGraphicFramePr>
            <a:graphicFrameLocks noGrp="1"/>
          </p:cNvGraphicFramePr>
          <p:nvPr/>
        </p:nvGraphicFramePr>
        <p:xfrm>
          <a:off x="1524000" y="1752600"/>
          <a:ext cx="6096000" cy="31394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US" dirty="0" smtClean="0"/>
                        <a:t>Text</a:t>
                      </a:r>
                      <a:r>
                        <a:rPr lang="en-US" baseline="0" dirty="0" smtClean="0"/>
                        <a:t> Complexity Grade Band in CCSS</a:t>
                      </a:r>
                    </a:p>
                  </a:txBody>
                  <a:tcPr/>
                </a:tc>
                <a:tc>
                  <a:txBody>
                    <a:bodyPr/>
                    <a:lstStyle/>
                    <a:p>
                      <a:pPr algn="ctr"/>
                      <a:r>
                        <a:rPr lang="en-US" dirty="0" smtClean="0"/>
                        <a:t>Old </a:t>
                      </a:r>
                      <a:r>
                        <a:rPr lang="en-US" dirty="0" err="1" smtClean="0"/>
                        <a:t>Lexile</a:t>
                      </a:r>
                      <a:r>
                        <a:rPr lang="en-US" baseline="0" dirty="0" smtClean="0"/>
                        <a:t> Ranges</a:t>
                      </a:r>
                      <a:endParaRPr lang="en-US" dirty="0"/>
                    </a:p>
                  </a:txBody>
                  <a:tcPr anchor="ctr"/>
                </a:tc>
                <a:tc>
                  <a:txBody>
                    <a:bodyPr/>
                    <a:lstStyle/>
                    <a:p>
                      <a:r>
                        <a:rPr lang="en-US" dirty="0" err="1" smtClean="0"/>
                        <a:t>Lexile</a:t>
                      </a:r>
                      <a:r>
                        <a:rPr lang="en-US" dirty="0" smtClean="0"/>
                        <a:t> Ranges Aligned to CCR Expectations</a:t>
                      </a:r>
                      <a:endParaRPr lang="en-US" dirty="0"/>
                    </a:p>
                  </a:txBody>
                  <a:tcPr anchor="ctr"/>
                </a:tc>
              </a:tr>
              <a:tr h="370840">
                <a:tc>
                  <a:txBody>
                    <a:bodyPr/>
                    <a:lstStyle/>
                    <a:p>
                      <a:pPr algn="ctr"/>
                      <a:r>
                        <a:rPr lang="en-US" dirty="0" smtClean="0"/>
                        <a:t>K-1</a:t>
                      </a:r>
                      <a:endParaRPr lang="en-US" dirty="0"/>
                    </a:p>
                  </a:txBody>
                  <a:tcPr anchor="ctr"/>
                </a:tc>
                <a:tc>
                  <a:txBody>
                    <a:bodyPr/>
                    <a:lstStyle/>
                    <a:p>
                      <a:pPr algn="ctr"/>
                      <a:r>
                        <a:rPr lang="en-US" dirty="0" smtClean="0"/>
                        <a:t>N/A</a:t>
                      </a:r>
                      <a:endParaRPr lang="en-US" dirty="0"/>
                    </a:p>
                  </a:txBody>
                  <a:tcPr/>
                </a:tc>
                <a:tc>
                  <a:txBody>
                    <a:bodyPr/>
                    <a:lstStyle/>
                    <a:p>
                      <a:pPr algn="ctr"/>
                      <a:r>
                        <a:rPr lang="en-US" dirty="0" smtClean="0"/>
                        <a:t>N/A</a:t>
                      </a:r>
                      <a:endParaRPr lang="en-US" dirty="0"/>
                    </a:p>
                  </a:txBody>
                  <a:tcPr/>
                </a:tc>
              </a:tr>
              <a:tr h="370840">
                <a:tc>
                  <a:txBody>
                    <a:bodyPr/>
                    <a:lstStyle/>
                    <a:p>
                      <a:pPr algn="ctr"/>
                      <a:r>
                        <a:rPr lang="en-US" dirty="0" smtClean="0"/>
                        <a:t>2-3</a:t>
                      </a:r>
                      <a:endParaRPr lang="en-US" dirty="0"/>
                    </a:p>
                  </a:txBody>
                  <a:tcPr/>
                </a:tc>
                <a:tc>
                  <a:txBody>
                    <a:bodyPr/>
                    <a:lstStyle/>
                    <a:p>
                      <a:pPr algn="ctr"/>
                      <a:r>
                        <a:rPr lang="en-US" dirty="0" smtClean="0"/>
                        <a:t>450-725</a:t>
                      </a:r>
                      <a:endParaRPr lang="en-US" dirty="0"/>
                    </a:p>
                  </a:txBody>
                  <a:tcPr/>
                </a:tc>
                <a:tc>
                  <a:txBody>
                    <a:bodyPr/>
                    <a:lstStyle/>
                    <a:p>
                      <a:pPr algn="ctr"/>
                      <a:r>
                        <a:rPr lang="en-US" dirty="0" smtClean="0"/>
                        <a:t>450-790</a:t>
                      </a:r>
                      <a:endParaRPr lang="en-US" dirty="0"/>
                    </a:p>
                  </a:txBody>
                  <a:tcPr/>
                </a:tc>
              </a:tr>
              <a:tr h="370840">
                <a:tc>
                  <a:txBody>
                    <a:bodyPr/>
                    <a:lstStyle/>
                    <a:p>
                      <a:pPr algn="ctr"/>
                      <a:r>
                        <a:rPr lang="en-US" dirty="0" smtClean="0"/>
                        <a:t>4-5</a:t>
                      </a:r>
                      <a:endParaRPr lang="en-US" dirty="0"/>
                    </a:p>
                  </a:txBody>
                  <a:tcPr/>
                </a:tc>
                <a:tc>
                  <a:txBody>
                    <a:bodyPr/>
                    <a:lstStyle/>
                    <a:p>
                      <a:pPr algn="ctr"/>
                      <a:r>
                        <a:rPr lang="en-US" dirty="0" smtClean="0"/>
                        <a:t>645-845</a:t>
                      </a:r>
                      <a:endParaRPr lang="en-US" dirty="0"/>
                    </a:p>
                  </a:txBody>
                  <a:tcPr/>
                </a:tc>
                <a:tc>
                  <a:txBody>
                    <a:bodyPr/>
                    <a:lstStyle/>
                    <a:p>
                      <a:pPr algn="ctr"/>
                      <a:r>
                        <a:rPr lang="en-US" dirty="0" smtClean="0"/>
                        <a:t>770-980</a:t>
                      </a:r>
                      <a:endParaRPr lang="en-US" dirty="0"/>
                    </a:p>
                  </a:txBody>
                  <a:tcPr/>
                </a:tc>
              </a:tr>
              <a:tr h="370840">
                <a:tc>
                  <a:txBody>
                    <a:bodyPr/>
                    <a:lstStyle/>
                    <a:p>
                      <a:pPr algn="ctr"/>
                      <a:r>
                        <a:rPr lang="en-US" dirty="0" smtClean="0"/>
                        <a:t>6-8</a:t>
                      </a:r>
                      <a:endParaRPr lang="en-US" dirty="0"/>
                    </a:p>
                  </a:txBody>
                  <a:tcPr/>
                </a:tc>
                <a:tc>
                  <a:txBody>
                    <a:bodyPr/>
                    <a:lstStyle/>
                    <a:p>
                      <a:pPr algn="ctr"/>
                      <a:r>
                        <a:rPr lang="en-US" dirty="0" smtClean="0"/>
                        <a:t>860-1010</a:t>
                      </a:r>
                      <a:endParaRPr lang="en-US" dirty="0"/>
                    </a:p>
                  </a:txBody>
                  <a:tcPr/>
                </a:tc>
                <a:tc>
                  <a:txBody>
                    <a:bodyPr/>
                    <a:lstStyle/>
                    <a:p>
                      <a:pPr algn="ctr"/>
                      <a:r>
                        <a:rPr lang="en-US" dirty="0" smtClean="0"/>
                        <a:t>955-1155</a:t>
                      </a:r>
                      <a:endParaRPr lang="en-US" dirty="0"/>
                    </a:p>
                  </a:txBody>
                  <a:tcPr/>
                </a:tc>
              </a:tr>
              <a:tr h="370840">
                <a:tc>
                  <a:txBody>
                    <a:bodyPr/>
                    <a:lstStyle/>
                    <a:p>
                      <a:pPr algn="ctr"/>
                      <a:r>
                        <a:rPr lang="en-US" dirty="0" smtClean="0"/>
                        <a:t>9-10</a:t>
                      </a:r>
                      <a:endParaRPr lang="en-US" dirty="0"/>
                    </a:p>
                  </a:txBody>
                  <a:tcPr/>
                </a:tc>
                <a:tc>
                  <a:txBody>
                    <a:bodyPr/>
                    <a:lstStyle/>
                    <a:p>
                      <a:pPr algn="ctr"/>
                      <a:r>
                        <a:rPr lang="en-US" dirty="0" smtClean="0"/>
                        <a:t>960-1115</a:t>
                      </a:r>
                      <a:endParaRPr lang="en-US" dirty="0"/>
                    </a:p>
                  </a:txBody>
                  <a:tcPr/>
                </a:tc>
                <a:tc>
                  <a:txBody>
                    <a:bodyPr/>
                    <a:lstStyle/>
                    <a:p>
                      <a:pPr algn="ctr"/>
                      <a:r>
                        <a:rPr lang="en-US" dirty="0" smtClean="0"/>
                        <a:t>1080-1305</a:t>
                      </a:r>
                      <a:endParaRPr lang="en-US" dirty="0"/>
                    </a:p>
                  </a:txBody>
                  <a:tcPr/>
                </a:tc>
              </a:tr>
              <a:tr h="370840">
                <a:tc>
                  <a:txBody>
                    <a:bodyPr/>
                    <a:lstStyle/>
                    <a:p>
                      <a:pPr algn="ctr"/>
                      <a:r>
                        <a:rPr lang="en-US" dirty="0" smtClean="0"/>
                        <a:t>11-12</a:t>
                      </a:r>
                      <a:endParaRPr lang="en-US" dirty="0"/>
                    </a:p>
                  </a:txBody>
                  <a:tcPr/>
                </a:tc>
                <a:tc>
                  <a:txBody>
                    <a:bodyPr/>
                    <a:lstStyle/>
                    <a:p>
                      <a:pPr algn="ctr"/>
                      <a:r>
                        <a:rPr lang="en-US" dirty="0" smtClean="0"/>
                        <a:t>1070-1220</a:t>
                      </a:r>
                      <a:endParaRPr lang="en-US" dirty="0"/>
                    </a:p>
                  </a:txBody>
                  <a:tcPr/>
                </a:tc>
                <a:tc>
                  <a:txBody>
                    <a:bodyPr/>
                    <a:lstStyle/>
                    <a:p>
                      <a:pPr algn="ctr"/>
                      <a:r>
                        <a:rPr lang="en-US" dirty="0" smtClean="0"/>
                        <a:t>1215-1355</a:t>
                      </a:r>
                      <a:endParaRPr lang="en-US" dirty="0"/>
                    </a:p>
                  </a:txBody>
                  <a:tcPr/>
                </a:tc>
              </a:tr>
            </a:tbl>
          </a:graphicData>
        </a:graphic>
      </p:graphicFrame>
      <p:sp>
        <p:nvSpPr>
          <p:cNvPr id="8" name="TextBox 7"/>
          <p:cNvSpPr txBox="1"/>
          <p:nvPr/>
        </p:nvSpPr>
        <p:spPr>
          <a:xfrm>
            <a:off x="246063" y="6445250"/>
            <a:ext cx="7907337" cy="307975"/>
          </a:xfrm>
          <a:prstGeom prst="rect">
            <a:avLst/>
          </a:prstGeom>
          <a:noFill/>
        </p:spPr>
        <p:txBody>
          <a:bodyPr>
            <a:spAutoFit/>
          </a:bodyPr>
          <a:lstStyle/>
          <a:p>
            <a:pPr>
              <a:defRPr/>
            </a:pPr>
            <a:r>
              <a:rPr lang="en-US" sz="1400" b="1" dirty="0">
                <a:solidFill>
                  <a:schemeClr val="bg1"/>
                </a:solidFill>
                <a:latin typeface="+mn-lt"/>
                <a:ea typeface="ＭＳ Ｐゴシック" pitchFamily="-105" charset="-128"/>
                <a:cs typeface="+mn-cs"/>
              </a:rPr>
              <a:t>ELA Educator Effectiveness Academy, Summer 2011 © Maryland State Department of Education </a:t>
            </a:r>
          </a:p>
        </p:txBody>
      </p:sp>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1371600"/>
            <a:ext cx="9144000" cy="5632311"/>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p:txBody>
      </p:sp>
      <p:sp>
        <p:nvSpPr>
          <p:cNvPr id="2" name="Title 1"/>
          <p:cNvSpPr>
            <a:spLocks noGrp="1"/>
          </p:cNvSpPr>
          <p:nvPr>
            <p:ph type="title"/>
          </p:nvPr>
        </p:nvSpPr>
        <p:spPr bwMode="auto">
          <a:xfrm>
            <a:off x="0" y="0"/>
            <a:ext cx="9144000" cy="1282700"/>
          </a:xfrm>
        </p:spPr>
        <p:txBody>
          <a:bodyPr>
            <a:noAutofit/>
          </a:bodyPr>
          <a:lstStyle/>
          <a:p>
            <a:pPr algn="ctr" eaLnBrk="1" hangingPunct="1">
              <a:defRPr/>
            </a:pPr>
            <a:r>
              <a:rPr lang="en-US" sz="4400" b="1" dirty="0" smtClean="0">
                <a:solidFill>
                  <a:schemeClr val="tx1"/>
                </a:solidFill>
                <a:latin typeface="Comic Sans MS" pitchFamily="66" charset="0"/>
              </a:rPr>
              <a:t>Where are Students Really Reading?</a:t>
            </a:r>
          </a:p>
        </p:txBody>
      </p:sp>
      <p:graphicFrame>
        <p:nvGraphicFramePr>
          <p:cNvPr id="6" name="Table 5"/>
          <p:cNvGraphicFramePr>
            <a:graphicFrameLocks noGrp="1"/>
          </p:cNvGraphicFramePr>
          <p:nvPr/>
        </p:nvGraphicFramePr>
        <p:xfrm>
          <a:off x="1600200" y="1909763"/>
          <a:ext cx="5867400" cy="4477073"/>
        </p:xfrm>
        <a:graphic>
          <a:graphicData uri="http://schemas.openxmlformats.org/drawingml/2006/table">
            <a:tbl>
              <a:tblPr/>
              <a:tblGrid>
                <a:gridCol w="2057400"/>
                <a:gridCol w="3810000"/>
              </a:tblGrid>
              <a:tr h="555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alisto MT" pitchFamily="18" charset="0"/>
                          <a:ea typeface="ＭＳ Ｐゴシック" pitchFamily="34" charset="-128"/>
                        </a:rPr>
                        <a:t>Grade</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sto MT" pitchFamily="18" charset="0"/>
                          <a:ea typeface="ＭＳ Ｐゴシック" pitchFamily="34" charset="-128"/>
                        </a:rPr>
                        <a:t>Mid-Year</a:t>
                      </a:r>
                      <a:br>
                        <a:rPr kumimoji="0" lang="en-US" sz="1600" b="1" i="0" u="none" strike="noStrike" cap="none" normalizeH="0" baseline="0" smtClean="0">
                          <a:ln>
                            <a:noFill/>
                          </a:ln>
                          <a:solidFill>
                            <a:srgbClr val="FFFFFF"/>
                          </a:solidFill>
                          <a:effectLst/>
                          <a:latin typeface="Calisto MT" pitchFamily="18" charset="0"/>
                          <a:ea typeface="ＭＳ Ｐゴシック" pitchFamily="34" charset="-128"/>
                        </a:rPr>
                      </a:br>
                      <a:r>
                        <a:rPr kumimoji="0" lang="en-US" sz="1600" b="1" i="0" u="none" strike="noStrike" cap="none" normalizeH="0" baseline="0" smtClean="0">
                          <a:ln>
                            <a:noFill/>
                          </a:ln>
                          <a:solidFill>
                            <a:srgbClr val="FFFFFF"/>
                          </a:solidFill>
                          <a:effectLst/>
                          <a:latin typeface="Calisto MT" pitchFamily="18" charset="0"/>
                          <a:ea typeface="ＭＳ Ｐゴシック" pitchFamily="34" charset="-128"/>
                        </a:rPr>
                        <a:t>25</a:t>
                      </a:r>
                      <a:r>
                        <a:rPr kumimoji="0" lang="en-US" sz="1600" b="1" i="0" u="none" strike="noStrike" cap="none" normalizeH="0" baseline="30000" smtClean="0">
                          <a:ln>
                            <a:noFill/>
                          </a:ln>
                          <a:solidFill>
                            <a:srgbClr val="FFFFFF"/>
                          </a:solidFill>
                          <a:effectLst/>
                          <a:latin typeface="Calisto MT" pitchFamily="18" charset="0"/>
                          <a:ea typeface="ＭＳ Ｐゴシック" pitchFamily="34" charset="-128"/>
                        </a:rPr>
                        <a:t>th</a:t>
                      </a:r>
                      <a:r>
                        <a:rPr kumimoji="0" lang="en-US" sz="1600" b="1" i="0" u="none" strike="noStrike" cap="none" normalizeH="0" baseline="0" smtClean="0">
                          <a:ln>
                            <a:noFill/>
                          </a:ln>
                          <a:solidFill>
                            <a:srgbClr val="FFFFFF"/>
                          </a:solidFill>
                          <a:effectLst/>
                          <a:latin typeface="Calisto MT" pitchFamily="18" charset="0"/>
                          <a:ea typeface="ＭＳ Ｐゴシック" pitchFamily="34" charset="-128"/>
                        </a:rPr>
                        <a:t> to 75th percentiles </a:t>
                      </a:r>
                    </a:p>
                  </a:txBody>
                  <a:tcPr marL="47625" marR="47625" marT="47625" marB="476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1</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Up to 300L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2</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140L to 500L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3</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330L to 700L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4</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445L to 810L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5</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565L to 910L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6</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665L to 1000L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7</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921F07"/>
                          </a:solidFill>
                          <a:effectLst/>
                          <a:latin typeface="Calisto MT" pitchFamily="18" charset="0"/>
                          <a:ea typeface="ＭＳ Ｐゴシック" pitchFamily="34" charset="-128"/>
                        </a:rPr>
                        <a:t>735L to 1065L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8</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805L to 1100L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9</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855L to 1165L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10</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905L to 1195L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FE8E8"/>
                    </a:solidFill>
                  </a:tcPr>
                </a:tc>
              </a:tr>
              <a:tr h="354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921F07"/>
                          </a:solidFill>
                          <a:effectLst/>
                          <a:latin typeface="Calisto MT" pitchFamily="18" charset="0"/>
                          <a:ea typeface="ＭＳ Ｐゴシック" pitchFamily="34" charset="-128"/>
                        </a:rPr>
                        <a:t>11 and 12</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921F07"/>
                          </a:solidFill>
                          <a:effectLst/>
                          <a:latin typeface="Calisto MT" pitchFamily="18" charset="0"/>
                          <a:ea typeface="ＭＳ Ｐゴシック" pitchFamily="34" charset="-128"/>
                        </a:rPr>
                        <a:t>940L to 1210L</a:t>
                      </a:r>
                    </a:p>
                  </a:txBody>
                  <a:tcPr marL="47625" marR="47625" marT="47625" marB="476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CDCD"/>
                    </a:solidFill>
                  </a:tcPr>
                </a:tc>
              </a:tr>
            </a:tbl>
          </a:graphicData>
        </a:graphic>
      </p:graphicFrame>
      <p:sp>
        <p:nvSpPr>
          <p:cNvPr id="45103" name="TextBox 6"/>
          <p:cNvSpPr txBox="1">
            <a:spLocks noChangeArrowheads="1"/>
          </p:cNvSpPr>
          <p:nvPr/>
        </p:nvSpPr>
        <p:spPr bwMode="auto">
          <a:xfrm>
            <a:off x="2286000" y="1447800"/>
            <a:ext cx="4343400" cy="461963"/>
          </a:xfrm>
          <a:prstGeom prst="rect">
            <a:avLst/>
          </a:prstGeom>
          <a:solidFill>
            <a:schemeClr val="bg1"/>
          </a:solidFill>
          <a:ln w="9525">
            <a:solidFill>
              <a:schemeClr val="tx1"/>
            </a:solidFill>
            <a:miter lim="800000"/>
            <a:headEnd/>
            <a:tailEnd/>
          </a:ln>
        </p:spPr>
        <p:txBody>
          <a:bodyPr>
            <a:spAutoFit/>
          </a:bodyPr>
          <a:lstStyle/>
          <a:p>
            <a:pPr>
              <a:spcAft>
                <a:spcPts val="600"/>
              </a:spcAft>
            </a:pPr>
            <a:r>
              <a:rPr lang="en-US" sz="2400" b="1">
                <a:latin typeface="Calisto MT" pitchFamily="18" charset="0"/>
              </a:rPr>
              <a:t>Typical Reader Lexile Scores*</a:t>
            </a:r>
          </a:p>
        </p:txBody>
      </p:sp>
      <p:sp>
        <p:nvSpPr>
          <p:cNvPr id="9" name="TextBox 8"/>
          <p:cNvSpPr txBox="1"/>
          <p:nvPr/>
        </p:nvSpPr>
        <p:spPr>
          <a:xfrm>
            <a:off x="241300" y="6383338"/>
            <a:ext cx="9055100" cy="338137"/>
          </a:xfrm>
          <a:prstGeom prst="rect">
            <a:avLst/>
          </a:prstGeom>
          <a:noFill/>
        </p:spPr>
        <p:txBody>
          <a:bodyPr>
            <a:spAutoFit/>
          </a:bodyPr>
          <a:lstStyle/>
          <a:p>
            <a:pPr>
              <a:defRPr/>
            </a:pPr>
            <a:r>
              <a:rPr lang="en-US" sz="1600" b="1" dirty="0">
                <a:effectLst>
                  <a:outerShdw blurRad="38100" dist="38100" dir="2700000" algn="tl">
                    <a:srgbClr val="000000">
                      <a:alpha val="43137"/>
                    </a:srgbClr>
                  </a:outerShdw>
                </a:effectLst>
                <a:latin typeface="Calisto MT" pitchFamily="18" charset="0"/>
                <a:ea typeface="ＭＳ Ｐゴシック" pitchFamily="-105" charset="-128"/>
                <a:cs typeface="+mn-cs"/>
              </a:rPr>
              <a:t>*Based upon a 2009 national study by </a:t>
            </a:r>
            <a:r>
              <a:rPr lang="en-US" sz="1600" b="1" dirty="0" err="1">
                <a:effectLst>
                  <a:outerShdw blurRad="38100" dist="38100" dir="2700000" algn="tl">
                    <a:srgbClr val="000000">
                      <a:alpha val="43137"/>
                    </a:srgbClr>
                  </a:outerShdw>
                </a:effectLst>
                <a:latin typeface="+mn-lt"/>
                <a:ea typeface="ＭＳ Ｐゴシック" pitchFamily="-105" charset="-128"/>
                <a:cs typeface="+mn-cs"/>
              </a:rPr>
              <a:t>MetaMetrics</a:t>
            </a:r>
            <a:r>
              <a:rPr lang="en-US" sz="1600" baseline="30000" dirty="0">
                <a:latin typeface="Arial" charset="0"/>
                <a:ea typeface="ＭＳ Ｐゴシック" pitchFamily="-105" charset="-128"/>
                <a:cs typeface="+mn-cs"/>
              </a:rPr>
              <a:t>®</a:t>
            </a:r>
            <a:r>
              <a:rPr lang="en-US" sz="1600" b="1" dirty="0">
                <a:effectLst>
                  <a:outerShdw blurRad="38100" dist="38100" dir="2700000" algn="tl">
                    <a:srgbClr val="000000">
                      <a:alpha val="43137"/>
                    </a:srgbClr>
                  </a:outerShdw>
                </a:effectLst>
                <a:latin typeface="Calisto MT" pitchFamily="18" charset="0"/>
                <a:ea typeface="ＭＳ Ｐゴシック" pitchFamily="-105" charset="-128"/>
                <a:cs typeface="+mn-cs"/>
              </a:rPr>
              <a:t> reported in </a:t>
            </a:r>
            <a:r>
              <a:rPr lang="en-US" sz="1600" b="1" i="1" dirty="0">
                <a:effectLst>
                  <a:outerShdw blurRad="38100" dist="38100" dir="2700000" algn="tl">
                    <a:srgbClr val="000000">
                      <a:alpha val="43137"/>
                    </a:srgbClr>
                  </a:outerShdw>
                </a:effectLst>
                <a:latin typeface="Calisto MT" pitchFamily="18" charset="0"/>
                <a:ea typeface="ＭＳ Ｐゴシック" pitchFamily="-105" charset="-128"/>
                <a:cs typeface="+mn-cs"/>
              </a:rPr>
              <a:t>The </a:t>
            </a:r>
            <a:r>
              <a:rPr lang="en-US" sz="1600" b="1" i="1" dirty="0" err="1">
                <a:effectLst>
                  <a:outerShdw blurRad="38100" dist="38100" dir="2700000" algn="tl">
                    <a:srgbClr val="000000">
                      <a:alpha val="43137"/>
                    </a:srgbClr>
                  </a:outerShdw>
                </a:effectLst>
                <a:latin typeface="Calisto MT" pitchFamily="18" charset="0"/>
                <a:ea typeface="ＭＳ Ｐゴシック" pitchFamily="-105" charset="-128"/>
                <a:cs typeface="+mn-cs"/>
              </a:rPr>
              <a:t>Lexile</a:t>
            </a:r>
            <a:r>
              <a:rPr lang="en-US" sz="1600" b="1" i="1" dirty="0">
                <a:effectLst>
                  <a:outerShdw blurRad="38100" dist="38100" dir="2700000" algn="tl">
                    <a:srgbClr val="000000">
                      <a:alpha val="43137"/>
                    </a:srgbClr>
                  </a:outerShdw>
                </a:effectLst>
                <a:latin typeface="Calisto MT" pitchFamily="18" charset="0"/>
                <a:ea typeface="ＭＳ Ｐゴシック" pitchFamily="-105" charset="-128"/>
                <a:cs typeface="+mn-cs"/>
              </a:rPr>
              <a:t> Framework for Reading</a:t>
            </a:r>
          </a:p>
        </p:txBody>
      </p:sp>
      <p:sp>
        <p:nvSpPr>
          <p:cNvPr id="11" name="TextBox 10"/>
          <p:cNvSpPr txBox="1"/>
          <p:nvPr/>
        </p:nvSpPr>
        <p:spPr>
          <a:xfrm>
            <a:off x="0" y="6704013"/>
            <a:ext cx="9144000" cy="306387"/>
          </a:xfrm>
          <a:prstGeom prst="rect">
            <a:avLst/>
          </a:prstGeom>
          <a:noFill/>
        </p:spPr>
        <p:txBody>
          <a:bodyPr wrap="square">
            <a:spAutoFit/>
          </a:bodyPr>
          <a:lstStyle/>
          <a:p>
            <a:pPr algn="ctr">
              <a:defRPr/>
            </a:pPr>
            <a:r>
              <a:rPr lang="en-US" sz="1400" dirty="0">
                <a:latin typeface="Comic Sans MS" pitchFamily="66" charset="0"/>
                <a:ea typeface="ＭＳ Ｐゴシック" pitchFamily="-105" charset="-128"/>
              </a:rPr>
              <a:t>ELA Educator Effectiveness Academy, Summer 2011 © Maryland State Department of Education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144000" cy="1282700"/>
          </a:xfrm>
        </p:spPr>
        <p:txBody>
          <a:bodyPr>
            <a:normAutofit/>
          </a:bodyPr>
          <a:lstStyle/>
          <a:p>
            <a:pPr algn="ctr" eaLnBrk="1" hangingPunct="1">
              <a:defRPr/>
            </a:pPr>
            <a:r>
              <a:rPr lang="en-US" sz="4400" b="1" dirty="0" smtClean="0">
                <a:solidFill>
                  <a:schemeClr val="tx1"/>
                </a:solidFill>
                <a:latin typeface="Comic Sans MS" pitchFamily="66" charset="0"/>
              </a:rPr>
              <a:t>Combined </a:t>
            </a:r>
            <a:r>
              <a:rPr lang="en-US" sz="4400" b="1" dirty="0" err="1" smtClean="0">
                <a:solidFill>
                  <a:schemeClr val="tx1"/>
                </a:solidFill>
                <a:latin typeface="Comic Sans MS" pitchFamily="66" charset="0"/>
              </a:rPr>
              <a:t>Lexile</a:t>
            </a:r>
            <a:r>
              <a:rPr lang="en-US" sz="4400" b="1" dirty="0" smtClean="0">
                <a:solidFill>
                  <a:schemeClr val="tx1"/>
                </a:solidFill>
                <a:latin typeface="Comic Sans MS" pitchFamily="66" charset="0"/>
              </a:rPr>
              <a:t> Charts</a:t>
            </a:r>
          </a:p>
        </p:txBody>
      </p:sp>
      <p:sp>
        <p:nvSpPr>
          <p:cNvPr id="4" name="TextBox 3"/>
          <p:cNvSpPr txBox="1"/>
          <p:nvPr/>
        </p:nvSpPr>
        <p:spPr>
          <a:xfrm>
            <a:off x="246062" y="1524000"/>
            <a:ext cx="8674100" cy="4093428"/>
          </a:xfrm>
          <a:prstGeom prst="rect">
            <a:avLst/>
          </a:prstGeom>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wrap="square">
            <a:spAutoFit/>
          </a:bodyPr>
          <a:lstStyle/>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a:p>
            <a:endParaRPr lang="en-US" sz="2000" b="1">
              <a:solidFill>
                <a:srgbClr val="FFFFFF"/>
              </a:solidFill>
              <a:effectLst>
                <a:outerShdw blurRad="38100" dist="38100" dir="2700000" algn="tl">
                  <a:srgbClr val="000000"/>
                </a:outerShdw>
              </a:effectLst>
              <a:ea typeface="ＭＳ Ｐゴシック" pitchFamily="34" charset="-128"/>
            </a:endParaRPr>
          </a:p>
        </p:txBody>
      </p:sp>
      <p:graphicFrame>
        <p:nvGraphicFramePr>
          <p:cNvPr id="8" name="Table 7"/>
          <p:cNvGraphicFramePr>
            <a:graphicFrameLocks noGrp="1"/>
          </p:cNvGraphicFramePr>
          <p:nvPr/>
        </p:nvGraphicFramePr>
        <p:xfrm>
          <a:off x="1524000" y="1676400"/>
          <a:ext cx="6096000" cy="3931920"/>
        </p:xfrm>
        <a:graphic>
          <a:graphicData uri="http://schemas.openxmlformats.org/drawingml/2006/table">
            <a:tbl>
              <a:tblPr firstRow="1" bandRow="1">
                <a:tableStyleId>{5C22544A-7EE6-4342-B048-85BDC9FD1C3A}</a:tableStyleId>
              </a:tblPr>
              <a:tblGrid>
                <a:gridCol w="1524000"/>
                <a:gridCol w="1447800"/>
                <a:gridCol w="1600200"/>
                <a:gridCol w="1524000"/>
              </a:tblGrid>
              <a:tr h="1683488">
                <a:tc>
                  <a:txBody>
                    <a:bodyPr/>
                    <a:lstStyle/>
                    <a:p>
                      <a:pPr algn="ctr"/>
                      <a:r>
                        <a:rPr lang="en-US" dirty="0" smtClean="0"/>
                        <a:t>Text</a:t>
                      </a:r>
                      <a:r>
                        <a:rPr lang="en-US" baseline="0" dirty="0" smtClean="0"/>
                        <a:t> Complexity Grade Band in CCSS</a:t>
                      </a:r>
                    </a:p>
                  </a:txBody>
                  <a:tcPr/>
                </a:tc>
                <a:tc>
                  <a:txBody>
                    <a:bodyPr/>
                    <a:lstStyle/>
                    <a:p>
                      <a:pPr algn="ctr"/>
                      <a:r>
                        <a:rPr lang="en-US" dirty="0" smtClean="0"/>
                        <a:t>Old </a:t>
                      </a:r>
                      <a:r>
                        <a:rPr lang="en-US" dirty="0" err="1" smtClean="0"/>
                        <a:t>Lexile</a:t>
                      </a:r>
                      <a:r>
                        <a:rPr lang="en-US" baseline="0" dirty="0" smtClean="0"/>
                        <a:t> Ranges</a:t>
                      </a:r>
                      <a:endParaRPr lang="en-US" dirty="0"/>
                    </a:p>
                  </a:txBody>
                  <a:tcPr anchor="ctr"/>
                </a:tc>
                <a:tc>
                  <a:txBody>
                    <a:bodyPr/>
                    <a:lstStyle/>
                    <a:p>
                      <a:r>
                        <a:rPr lang="en-US" dirty="0" err="1" smtClean="0"/>
                        <a:t>Lexile</a:t>
                      </a:r>
                      <a:r>
                        <a:rPr lang="en-US" dirty="0" smtClean="0"/>
                        <a:t> Ranges Aligned to CCR Expectations</a:t>
                      </a:r>
                      <a:endParaRPr lang="en-US" dirty="0"/>
                    </a:p>
                  </a:txBody>
                  <a:tcPr anchor="ctr"/>
                </a:tc>
                <a:tc>
                  <a:txBody>
                    <a:bodyPr/>
                    <a:lstStyle/>
                    <a:p>
                      <a:r>
                        <a:rPr lang="en-US" dirty="0" smtClean="0"/>
                        <a:t>Typical</a:t>
                      </a:r>
                      <a:r>
                        <a:rPr lang="en-US" baseline="0" dirty="0" smtClean="0"/>
                        <a:t> Reader </a:t>
                      </a:r>
                      <a:r>
                        <a:rPr lang="en-US" baseline="0" dirty="0" err="1" smtClean="0"/>
                        <a:t>Lexile</a:t>
                      </a:r>
                      <a:r>
                        <a:rPr lang="en-US" baseline="0" dirty="0" smtClean="0"/>
                        <a:t> Scores</a:t>
                      </a:r>
                    </a:p>
                    <a:p>
                      <a:r>
                        <a:rPr lang="en-US" baseline="0" dirty="0" smtClean="0"/>
                        <a:t>25</a:t>
                      </a:r>
                      <a:r>
                        <a:rPr lang="en-US" baseline="30000" dirty="0" smtClean="0"/>
                        <a:t>th</a:t>
                      </a:r>
                      <a:r>
                        <a:rPr lang="en-US" baseline="0" dirty="0" smtClean="0"/>
                        <a:t>-75</a:t>
                      </a:r>
                      <a:r>
                        <a:rPr lang="en-US" baseline="30000" dirty="0" smtClean="0"/>
                        <a:t>th</a:t>
                      </a:r>
                      <a:r>
                        <a:rPr lang="en-US" baseline="0" dirty="0" smtClean="0"/>
                        <a:t> percentiles</a:t>
                      </a:r>
                      <a:endParaRPr lang="en-US" dirty="0"/>
                    </a:p>
                  </a:txBody>
                  <a:tcPr/>
                </a:tc>
              </a:tr>
              <a:tr h="354419">
                <a:tc>
                  <a:txBody>
                    <a:bodyPr/>
                    <a:lstStyle/>
                    <a:p>
                      <a:pPr algn="ctr"/>
                      <a:r>
                        <a:rPr lang="en-US" dirty="0" smtClean="0"/>
                        <a:t>K-1</a:t>
                      </a:r>
                      <a:endParaRPr lang="en-US" dirty="0"/>
                    </a:p>
                  </a:txBody>
                  <a:tcPr anchor="ctr"/>
                </a:tc>
                <a:tc>
                  <a:txBody>
                    <a:bodyPr/>
                    <a:lstStyle/>
                    <a:p>
                      <a:pPr algn="ctr"/>
                      <a:r>
                        <a:rPr lang="en-US" dirty="0" smtClean="0"/>
                        <a:t>N/A</a:t>
                      </a:r>
                      <a:endParaRPr lang="en-US" dirty="0"/>
                    </a:p>
                  </a:txBody>
                  <a:tcPr/>
                </a:tc>
                <a:tc>
                  <a:txBody>
                    <a:bodyPr/>
                    <a:lstStyle/>
                    <a:p>
                      <a:pPr algn="ctr"/>
                      <a:r>
                        <a:rPr lang="en-US" dirty="0" smtClean="0"/>
                        <a:t>N/A</a:t>
                      </a:r>
                      <a:endParaRPr lang="en-US" dirty="0"/>
                    </a:p>
                  </a:txBody>
                  <a:tcPr/>
                </a:tc>
                <a:tc>
                  <a:txBody>
                    <a:bodyPr/>
                    <a:lstStyle/>
                    <a:p>
                      <a:pPr algn="ctr"/>
                      <a:r>
                        <a:rPr lang="en-US" dirty="0" smtClean="0"/>
                        <a:t>Up</a:t>
                      </a:r>
                      <a:r>
                        <a:rPr lang="en-US" baseline="0" dirty="0" smtClean="0"/>
                        <a:t> to </a:t>
                      </a:r>
                      <a:r>
                        <a:rPr lang="en-US" dirty="0" smtClean="0"/>
                        <a:t>300</a:t>
                      </a:r>
                      <a:endParaRPr lang="en-US" dirty="0"/>
                    </a:p>
                  </a:txBody>
                  <a:tcPr/>
                </a:tc>
              </a:tr>
              <a:tr h="354419">
                <a:tc>
                  <a:txBody>
                    <a:bodyPr/>
                    <a:lstStyle/>
                    <a:p>
                      <a:pPr algn="ctr"/>
                      <a:r>
                        <a:rPr lang="en-US" dirty="0" smtClean="0"/>
                        <a:t>2-3</a:t>
                      </a:r>
                      <a:endParaRPr lang="en-US" dirty="0"/>
                    </a:p>
                  </a:txBody>
                  <a:tcPr/>
                </a:tc>
                <a:tc>
                  <a:txBody>
                    <a:bodyPr/>
                    <a:lstStyle/>
                    <a:p>
                      <a:pPr algn="ctr"/>
                      <a:r>
                        <a:rPr lang="en-US" dirty="0" smtClean="0"/>
                        <a:t>450-725</a:t>
                      </a:r>
                      <a:endParaRPr lang="en-US" dirty="0"/>
                    </a:p>
                  </a:txBody>
                  <a:tcPr/>
                </a:tc>
                <a:tc>
                  <a:txBody>
                    <a:bodyPr/>
                    <a:lstStyle/>
                    <a:p>
                      <a:pPr algn="ctr"/>
                      <a:r>
                        <a:rPr lang="en-US" dirty="0" smtClean="0"/>
                        <a:t>450-790</a:t>
                      </a:r>
                      <a:endParaRPr lang="en-US" dirty="0"/>
                    </a:p>
                  </a:txBody>
                  <a:tcPr/>
                </a:tc>
                <a:tc>
                  <a:txBody>
                    <a:bodyPr/>
                    <a:lstStyle/>
                    <a:p>
                      <a:pPr algn="ctr"/>
                      <a:r>
                        <a:rPr lang="en-US" dirty="0" smtClean="0"/>
                        <a:t>140-700</a:t>
                      </a:r>
                      <a:endParaRPr lang="en-US" dirty="0"/>
                    </a:p>
                  </a:txBody>
                  <a:tcPr/>
                </a:tc>
              </a:tr>
              <a:tr h="354419">
                <a:tc>
                  <a:txBody>
                    <a:bodyPr/>
                    <a:lstStyle/>
                    <a:p>
                      <a:pPr algn="ctr"/>
                      <a:r>
                        <a:rPr lang="en-US" dirty="0" smtClean="0"/>
                        <a:t>4-5</a:t>
                      </a:r>
                      <a:endParaRPr lang="en-US" dirty="0"/>
                    </a:p>
                  </a:txBody>
                  <a:tcPr/>
                </a:tc>
                <a:tc>
                  <a:txBody>
                    <a:bodyPr/>
                    <a:lstStyle/>
                    <a:p>
                      <a:pPr algn="ctr"/>
                      <a:r>
                        <a:rPr lang="en-US" dirty="0" smtClean="0"/>
                        <a:t>645-845</a:t>
                      </a:r>
                      <a:endParaRPr lang="en-US" dirty="0"/>
                    </a:p>
                  </a:txBody>
                  <a:tcPr/>
                </a:tc>
                <a:tc>
                  <a:txBody>
                    <a:bodyPr/>
                    <a:lstStyle/>
                    <a:p>
                      <a:pPr algn="ctr"/>
                      <a:r>
                        <a:rPr lang="en-US" dirty="0" smtClean="0"/>
                        <a:t>770-980</a:t>
                      </a:r>
                      <a:endParaRPr lang="en-US" dirty="0"/>
                    </a:p>
                  </a:txBody>
                  <a:tcPr/>
                </a:tc>
                <a:tc>
                  <a:txBody>
                    <a:bodyPr/>
                    <a:lstStyle/>
                    <a:p>
                      <a:pPr algn="ctr"/>
                      <a:r>
                        <a:rPr lang="en-US" dirty="0" smtClean="0"/>
                        <a:t>445-910</a:t>
                      </a:r>
                      <a:endParaRPr lang="en-US" dirty="0"/>
                    </a:p>
                  </a:txBody>
                  <a:tcPr/>
                </a:tc>
              </a:tr>
              <a:tr h="354419">
                <a:tc>
                  <a:txBody>
                    <a:bodyPr/>
                    <a:lstStyle/>
                    <a:p>
                      <a:pPr algn="ctr"/>
                      <a:r>
                        <a:rPr lang="en-US" dirty="0" smtClean="0"/>
                        <a:t>6-8</a:t>
                      </a:r>
                      <a:endParaRPr lang="en-US" dirty="0"/>
                    </a:p>
                  </a:txBody>
                  <a:tcPr/>
                </a:tc>
                <a:tc>
                  <a:txBody>
                    <a:bodyPr/>
                    <a:lstStyle/>
                    <a:p>
                      <a:pPr algn="ctr"/>
                      <a:r>
                        <a:rPr lang="en-US" dirty="0" smtClean="0"/>
                        <a:t>860-1010</a:t>
                      </a:r>
                      <a:endParaRPr lang="en-US" dirty="0"/>
                    </a:p>
                  </a:txBody>
                  <a:tcPr/>
                </a:tc>
                <a:tc>
                  <a:txBody>
                    <a:bodyPr/>
                    <a:lstStyle/>
                    <a:p>
                      <a:pPr algn="ctr"/>
                      <a:r>
                        <a:rPr lang="en-US" dirty="0" smtClean="0"/>
                        <a:t>955-1155</a:t>
                      </a:r>
                      <a:endParaRPr lang="en-US" dirty="0"/>
                    </a:p>
                  </a:txBody>
                  <a:tcPr/>
                </a:tc>
                <a:tc>
                  <a:txBody>
                    <a:bodyPr/>
                    <a:lstStyle/>
                    <a:p>
                      <a:pPr algn="ctr"/>
                      <a:r>
                        <a:rPr lang="en-US" dirty="0" smtClean="0"/>
                        <a:t>665-1100</a:t>
                      </a:r>
                      <a:endParaRPr lang="en-US" dirty="0"/>
                    </a:p>
                  </a:txBody>
                  <a:tcPr/>
                </a:tc>
              </a:tr>
              <a:tr h="354419">
                <a:tc>
                  <a:txBody>
                    <a:bodyPr/>
                    <a:lstStyle/>
                    <a:p>
                      <a:pPr algn="ctr"/>
                      <a:r>
                        <a:rPr lang="en-US" dirty="0" smtClean="0"/>
                        <a:t>9-10</a:t>
                      </a:r>
                      <a:endParaRPr lang="en-US" dirty="0"/>
                    </a:p>
                  </a:txBody>
                  <a:tcPr/>
                </a:tc>
                <a:tc>
                  <a:txBody>
                    <a:bodyPr/>
                    <a:lstStyle/>
                    <a:p>
                      <a:pPr algn="ctr"/>
                      <a:r>
                        <a:rPr lang="en-US" dirty="0" smtClean="0"/>
                        <a:t>960-1115</a:t>
                      </a:r>
                      <a:endParaRPr lang="en-US" dirty="0"/>
                    </a:p>
                  </a:txBody>
                  <a:tcPr/>
                </a:tc>
                <a:tc>
                  <a:txBody>
                    <a:bodyPr/>
                    <a:lstStyle/>
                    <a:p>
                      <a:pPr algn="ctr"/>
                      <a:r>
                        <a:rPr lang="en-US" dirty="0" smtClean="0"/>
                        <a:t>1080-1305</a:t>
                      </a:r>
                      <a:endParaRPr lang="en-US" dirty="0"/>
                    </a:p>
                  </a:txBody>
                  <a:tcPr/>
                </a:tc>
                <a:tc>
                  <a:txBody>
                    <a:bodyPr/>
                    <a:lstStyle/>
                    <a:p>
                      <a:pPr algn="ctr"/>
                      <a:r>
                        <a:rPr lang="en-US" dirty="0" smtClean="0"/>
                        <a:t>855-1195</a:t>
                      </a:r>
                      <a:endParaRPr lang="en-US" dirty="0"/>
                    </a:p>
                  </a:txBody>
                  <a:tcPr/>
                </a:tc>
              </a:tr>
              <a:tr h="354419">
                <a:tc>
                  <a:txBody>
                    <a:bodyPr/>
                    <a:lstStyle/>
                    <a:p>
                      <a:pPr algn="ctr"/>
                      <a:r>
                        <a:rPr lang="en-US" dirty="0" smtClean="0"/>
                        <a:t>11-12</a:t>
                      </a:r>
                      <a:endParaRPr lang="en-US" dirty="0"/>
                    </a:p>
                  </a:txBody>
                  <a:tcPr/>
                </a:tc>
                <a:tc>
                  <a:txBody>
                    <a:bodyPr/>
                    <a:lstStyle/>
                    <a:p>
                      <a:pPr algn="ctr"/>
                      <a:r>
                        <a:rPr lang="en-US" dirty="0" smtClean="0"/>
                        <a:t>1070-1220</a:t>
                      </a:r>
                      <a:endParaRPr lang="en-US" dirty="0"/>
                    </a:p>
                  </a:txBody>
                  <a:tcPr/>
                </a:tc>
                <a:tc>
                  <a:txBody>
                    <a:bodyPr/>
                    <a:lstStyle/>
                    <a:p>
                      <a:pPr algn="ctr"/>
                      <a:r>
                        <a:rPr lang="en-US" dirty="0" smtClean="0"/>
                        <a:t>1215-1355</a:t>
                      </a:r>
                      <a:endParaRPr lang="en-US" dirty="0"/>
                    </a:p>
                  </a:txBody>
                  <a:tcPr/>
                </a:tc>
                <a:tc>
                  <a:txBody>
                    <a:bodyPr/>
                    <a:lstStyle/>
                    <a:p>
                      <a:pPr algn="ctr"/>
                      <a:r>
                        <a:rPr lang="en-US" dirty="0" smtClean="0"/>
                        <a:t>940-1210</a:t>
                      </a:r>
                      <a:endParaRPr lang="en-US" dirty="0"/>
                    </a:p>
                  </a:txBody>
                  <a:tcPr/>
                </a:tc>
              </a:tr>
            </a:tbl>
          </a:graphicData>
        </a:graphic>
      </p:graphicFrame>
      <p:sp>
        <p:nvSpPr>
          <p:cNvPr id="6" name="TextBox 5"/>
          <p:cNvSpPr txBox="1"/>
          <p:nvPr/>
        </p:nvSpPr>
        <p:spPr>
          <a:xfrm>
            <a:off x="246063" y="6445250"/>
            <a:ext cx="7907337" cy="307975"/>
          </a:xfrm>
          <a:prstGeom prst="rect">
            <a:avLst/>
          </a:prstGeom>
          <a:noFill/>
        </p:spPr>
        <p:txBody>
          <a:bodyPr>
            <a:spAutoFit/>
          </a:bodyPr>
          <a:lstStyle/>
          <a:p>
            <a:pPr>
              <a:defRPr/>
            </a:pPr>
            <a:r>
              <a:rPr lang="en-US" sz="1400" b="1" dirty="0">
                <a:solidFill>
                  <a:schemeClr val="bg1"/>
                </a:solidFill>
                <a:latin typeface="+mn-lt"/>
                <a:ea typeface="ＭＳ Ｐゴシック" pitchFamily="-105" charset="-128"/>
                <a:cs typeface="+mn-cs"/>
              </a:rPr>
              <a:t>ELA Educator Effectiveness Academy, Summer 2011 © Maryland State Department of Education </a:t>
            </a:r>
          </a:p>
        </p:txBody>
      </p:sp>
      <p:sp>
        <p:nvSpPr>
          <p:cNvPr id="7" name="Footer Placeholder 6"/>
          <p:cNvSpPr>
            <a:spLocks noGrp="1"/>
          </p:cNvSpPr>
          <p:nvPr>
            <p:ph type="ftr" sz="quarter" idx="11"/>
          </p:nvPr>
        </p:nvSpPr>
        <p:spPr>
          <a:xfrm>
            <a:off x="0" y="6356350"/>
            <a:ext cx="9144000" cy="365125"/>
          </a:xfrm>
        </p:spPr>
        <p:txBody>
          <a:bodyPr/>
          <a:lstStyle/>
          <a:p>
            <a:pPr algn="ctr"/>
            <a:r>
              <a:rPr lang="en-US" dirty="0" smtClean="0">
                <a:solidFill>
                  <a:schemeClr val="tx1"/>
                </a:solidFill>
                <a:latin typeface="Comic Sans MS" pitchFamily="66" charset="0"/>
              </a:rPr>
              <a:t>ELA Educator Effectiveness Academy, Summer 2011 © Maryland State Department of Education </a:t>
            </a:r>
            <a:endParaRPr lang="en-US"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163</TotalTime>
  <Words>3800</Words>
  <Application>Microsoft Office PowerPoint</Application>
  <PresentationFormat>On-screen Show (4:3)</PresentationFormat>
  <Paragraphs>464</Paragraphs>
  <Slides>23</Slides>
  <Notes>22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Flow</vt:lpstr>
      <vt:lpstr>English Language Arts &amp;  Literacy in History/Social Studies, Science, and Technical Subjects</vt:lpstr>
      <vt:lpstr>Objectives</vt:lpstr>
      <vt:lpstr>Text Complexity Matters</vt:lpstr>
      <vt:lpstr>Why Text Complexity Matters</vt:lpstr>
      <vt:lpstr>Why Text Complexity Matters</vt:lpstr>
      <vt:lpstr>Why Text Complexity Matters</vt:lpstr>
      <vt:lpstr>Recommended Lexile Levels</vt:lpstr>
      <vt:lpstr>Where are Students Really Reading?</vt:lpstr>
      <vt:lpstr>Combined Lexile Charts</vt:lpstr>
      <vt:lpstr>Why Text Complexity Matters</vt:lpstr>
      <vt:lpstr>The Common core  and Text Complexity</vt:lpstr>
      <vt:lpstr>Three Part Model  for Text Complexity</vt:lpstr>
      <vt:lpstr>Three Part Model  for Text Complexity</vt:lpstr>
      <vt:lpstr>Three Part Model  for Text Complexity</vt:lpstr>
      <vt:lpstr>Determining Text Complexity</vt:lpstr>
      <vt:lpstr>Determining Text Complexity</vt:lpstr>
      <vt:lpstr>All Lexile Scores are not  created equally!</vt:lpstr>
      <vt:lpstr>All Lexile Scores are not  created equally!</vt:lpstr>
      <vt:lpstr>Texts Illustrating the Complexity, Quality, and Range of Student Reading</vt:lpstr>
      <vt:lpstr>Texts Illustrating the Complexity, Quality, and Range of Student Reading</vt:lpstr>
      <vt:lpstr>A Word of Caution . . .</vt:lpstr>
      <vt:lpstr>The CCSS and Text Types</vt:lpstr>
      <vt:lpstr>Follow Up Activity</vt:lpstr>
    </vt:vector>
  </TitlesOfParts>
  <Company>BCPS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Language Arts &amp;  Literacy in History/Social Studies, Science, and Technical Subjects</dc:title>
  <dc:creator>Administrator</dc:creator>
  <cp:lastModifiedBy>alynch</cp:lastModifiedBy>
  <cp:revision>27</cp:revision>
  <dcterms:created xsi:type="dcterms:W3CDTF">2011-07-21T18:32:38Z</dcterms:created>
  <dcterms:modified xsi:type="dcterms:W3CDTF">2011-07-22T18:58:03Z</dcterms:modified>
</cp:coreProperties>
</file>